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2"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61" r:id="rId19"/>
    <p:sldId id="280" r:id="rId20"/>
    <p:sldId id="281"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3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B97C32-F8F7-457C-B120-D0BC099A9488}" type="datetimeFigureOut">
              <a:rPr lang="de-DE" smtClean="0"/>
              <a:t>14.03.2016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03E296-C550-4A2E-9AE0-82639678B0E5}" type="slidenum">
              <a:rPr lang="de-DE" smtClean="0"/>
              <a:t>‹Nr.›</a:t>
            </a:fld>
            <a:endParaRPr lang="de-DE"/>
          </a:p>
        </p:txBody>
      </p:sp>
    </p:spTree>
    <p:extLst>
      <p:ext uri="{BB962C8B-B14F-4D97-AF65-F5344CB8AC3E}">
        <p14:creationId xmlns:p14="http://schemas.microsoft.com/office/powerpoint/2010/main" val="777445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7FD95C-7E36-4DD8-853D-8F6DAE8E6690}" type="slidenum">
              <a:rPr lang="de-DE"/>
              <a:pPr/>
              <a:t>5</a:t>
            </a:fld>
            <a:endParaRPr lang="de-DE"/>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r>
              <a:rPr lang="de-DE"/>
              <a:t>Die Projektgruppe hat sich intensiv mit der Zielsetzung des Projektes auseinandergesetzt und ist zu dem Ergebnis gekommen, dass das übergeordnete Ziel in Bezug auf die Mitgliederentwicklung bei (mindestens) 1,5 Millionen Mitgliedern in den Vereinen bis zum Jahr 2018 liegen sollte.</a:t>
            </a:r>
          </a:p>
          <a:p>
            <a:endParaRPr lang="de-DE"/>
          </a:p>
          <a:p>
            <a:r>
              <a:rPr lang="de-DE"/>
              <a:t>Zu diesem Leitziel hat die Projektgruppe vier Teilziele formuliert, die dazu beitragen sollen, das Leitziel zu realisieren.</a:t>
            </a:r>
          </a:p>
          <a:p>
            <a:endParaRPr lang="de-DE"/>
          </a:p>
          <a:p>
            <a:pPr>
              <a:buFont typeface="Wingdings" pitchFamily="2" charset="2"/>
              <a:buChar char="Ø"/>
            </a:pPr>
            <a:r>
              <a:rPr lang="de-DE"/>
              <a:t>Zum einen soll die Mitgliederbindung im Schützenverein deutlich verstärkt werden und die Projektgruppe sieht es als wesentliches Ziel an, die jetzigen Mitglieder in den Vereinen zu halten.</a:t>
            </a:r>
          </a:p>
          <a:p>
            <a:pPr>
              <a:buFont typeface="Wingdings" pitchFamily="2" charset="2"/>
              <a:buChar char="Ø"/>
            </a:pPr>
            <a:r>
              <a:rPr lang="de-DE"/>
              <a:t>Darüber hinaus sollen neue Mitglieder für die Vereine gewonnen werden.</a:t>
            </a:r>
          </a:p>
          <a:p>
            <a:pPr>
              <a:buFont typeface="Wingdings" pitchFamily="2" charset="2"/>
              <a:buChar char="Ø"/>
            </a:pPr>
            <a:r>
              <a:rPr lang="de-DE"/>
              <a:t>Eng damit verbunden bzw. eine notwendige Voraussetzung, um das Oberziel zu erreichen, ist eine klare interne und externe Profilierung des Deutschen Schützenbundes in den nächsten drei Jahren bis 2015</a:t>
            </a:r>
          </a:p>
          <a:p>
            <a:pPr>
              <a:buFont typeface="Wingdings" pitchFamily="2" charset="2"/>
              <a:buChar char="Ø"/>
            </a:pPr>
            <a:r>
              <a:rPr lang="de-DE"/>
              <a:t>Zudem soll die Arbeit der Vereine in den Fokus gerückt werden und deutlich gestärkt werden. </a:t>
            </a:r>
          </a:p>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EE96C-5ADF-4901-884F-F0EB4A10F9B6}" type="slidenum">
              <a:rPr lang="de-DE"/>
              <a:pPr/>
              <a:t>14</a:t>
            </a:fld>
            <a:endParaRPr lang="de-DE"/>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r>
              <a:rPr lang="de-DE"/>
              <a:t>Eine Maßnahme zur Profilschärfung könnte die Initiative „Schützenhilfe“ sein. </a:t>
            </a:r>
          </a:p>
          <a:p>
            <a:r>
              <a:rPr lang="de-DE"/>
              <a:t>Hier soll das soziale Engagement von Schützenvereinen in der Gesellschaft mithilfe einer Imagekampagne hervorgehoben werden. </a:t>
            </a:r>
          </a:p>
          <a:p>
            <a:r>
              <a:rPr lang="de-DE"/>
              <a:t>Darüberhinaus wäre es möglich, einen speziellen „Schützenhilfe-Fond“ zur Finanzierung von sozialen Projekten in Schützenvereinen aufzubauen. Das Thema könnte noch unterstützt werden durch einen Wettbewerb zur Schützenhile in der Deutschen Schützenzeitung. </a:t>
            </a:r>
          </a:p>
          <a:p>
            <a:endParaRPr lang="de-DE"/>
          </a:p>
          <a:p>
            <a:r>
              <a:rPr lang="de-DE"/>
              <a:t>Für die Darstellung des DSB in der Öffentlichkeit sollten verstärkt die neuen Medien genutzt werden, um auch die Zielgruppen zu erreichen, die sich vorwiegend mithilfe dieser Medien informieren.</a:t>
            </a:r>
          </a:p>
          <a:p>
            <a:endParaRPr lang="de-DE"/>
          </a:p>
          <a:p>
            <a:r>
              <a:rPr lang="de-DE"/>
              <a:t>Die Projektgruppe hat angedacht, eine bundesweite Imagekampagne zu starten, die nochmal die Stärken der Schützenvereine und das Potential herausstellt. Unterstütztend kann hier ein Aufklärungsfilm des DSB einen Beitrag leisten. </a:t>
            </a:r>
          </a:p>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676414-5D9A-46C5-AF68-C742169EE5B0}" type="slidenum">
              <a:rPr lang="de-DE"/>
              <a:pPr/>
              <a:t>15</a:t>
            </a:fld>
            <a:endParaRPr lang="de-DE"/>
          </a:p>
        </p:txBody>
      </p:sp>
      <p:sp>
        <p:nvSpPr>
          <p:cNvPr id="387074" name="Rectangle 2"/>
          <p:cNvSpPr>
            <a:spLocks noGrp="1" noRot="1" noChangeAspect="1" noChangeArrowheads="1" noTextEdit="1"/>
          </p:cNvSpPr>
          <p:nvPr>
            <p:ph type="sldImg"/>
          </p:nvPr>
        </p:nvSpPr>
        <p:spPr>
          <a:ln/>
        </p:spPr>
      </p:sp>
      <p:sp>
        <p:nvSpPr>
          <p:cNvPr id="387075" name="Rectangle 3"/>
          <p:cNvSpPr>
            <a:spLocks noGrp="1" noChangeArrowheads="1"/>
          </p:cNvSpPr>
          <p:nvPr>
            <p:ph type="body" idx="1"/>
          </p:nvPr>
        </p:nvSpPr>
        <p:spPr/>
        <p:txBody>
          <a:bodyPr/>
          <a:lstStyle/>
          <a:p>
            <a:r>
              <a:rPr lang="de-DE"/>
              <a:t>Großveranstaltungen wie die WM im eigenen Land haben eine starke Außenwirkung in der Öffentlichkeit und bieten eine gute Möglichkeit, um den DSB und seine Schützenvereine bzw. die Leistungen der Schützenvereine in einem positivem Umfeld zu präsentieren. Sie sollten in jedem Fall für die Mitgliedergewinnung und –bindung genutzt werden.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E0AB2-E2CD-4D28-833E-A2D47EACE347}" type="slidenum">
              <a:rPr lang="de-DE"/>
              <a:pPr/>
              <a:t>16</a:t>
            </a:fld>
            <a:endParaRPr lang="de-DE"/>
          </a:p>
        </p:txBody>
      </p:sp>
      <p:sp>
        <p:nvSpPr>
          <p:cNvPr id="388098" name="Rectangle 2"/>
          <p:cNvSpPr>
            <a:spLocks noGrp="1" noRot="1" noChangeAspect="1" noChangeArrowheads="1" noTextEdit="1"/>
          </p:cNvSpPr>
          <p:nvPr>
            <p:ph type="sldImg"/>
          </p:nvPr>
        </p:nvSpPr>
        <p:spPr>
          <a:ln/>
        </p:spPr>
      </p:sp>
      <p:sp>
        <p:nvSpPr>
          <p:cNvPr id="388099" name="Rectangle 3"/>
          <p:cNvSpPr>
            <a:spLocks noGrp="1" noChangeArrowheads="1"/>
          </p:cNvSpPr>
          <p:nvPr>
            <p:ph type="body" idx="1"/>
          </p:nvPr>
        </p:nvSpPr>
        <p:spPr/>
        <p:txBody>
          <a:bodyPr/>
          <a:lstStyle/>
          <a:p>
            <a:r>
              <a:rPr lang="de-DE"/>
              <a:t>Um die Vereine in ihrer Arbeit optimal zu unterstützen, sollte zunächst geklärt werden, wer welche Rolle und Aufgabe in Bezug auf die Stärkung der Vereinsarbeit auf den verschiedenen Ebenen (Verein, Bezirk, Landesverband, Dachverband) hat. </a:t>
            </a:r>
          </a:p>
          <a:p>
            <a:endParaRPr lang="de-DE"/>
          </a:p>
          <a:p>
            <a:r>
              <a:rPr lang="de-DE"/>
              <a:t>Es wäre denkbar, Regional-Workshops durchzuführen, die das Thema der Mitgliederentwicklung in den Fokus stellen und die Vereine sensibilisieren. Zudem bieten diese Workshops die Möglichkeit, die Vereine zu einer aktiven Teilnahme an Aktivitäten im Rahmen des Projektes mitzuwirken und sich zu beteiligen.</a:t>
            </a:r>
          </a:p>
          <a:p>
            <a:endParaRPr lang="de-DE"/>
          </a:p>
          <a:p>
            <a:r>
              <a:rPr lang="de-DE"/>
              <a:t>Regionalmanager könnten eingesetzt werden, die die Beratung der Vereine vor Ort übernehmen und hier konkrete Hilfestellung leisten. </a:t>
            </a:r>
          </a:p>
          <a:p>
            <a:endParaRPr lang="de-DE"/>
          </a:p>
          <a:p>
            <a:r>
              <a:rPr lang="de-DE"/>
              <a:t>Eine zentrale Datenerfassung beim DSB kann auch als eine Maßnahme zur Stärkung der Vereinsarbeit gesehen werden.</a:t>
            </a:r>
          </a:p>
          <a:p>
            <a:endParaRPr lang="de-DE"/>
          </a:p>
          <a:p>
            <a:r>
              <a:rPr lang="de-DE"/>
              <a:t>Eine wesentliche Rolle spielen Qualifizierungsprozesse auf allen Ebenen und bei allen Beteiligten. So müssen die Mitarbeitenden und die Funktionsträger fit gemacht werden für die Aufgaben, die sie zu bewältigen haben. Hier sieht die Projektgruppe ein wesentliches Optimierungspotential. </a:t>
            </a:r>
          </a:p>
          <a:p>
            <a:endParaRPr lang="de-DE"/>
          </a:p>
          <a:p>
            <a:endParaRPr lang="de-DE"/>
          </a:p>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9433B6-26EF-42B2-B4DB-8F20C93C00A0}" type="slidenum">
              <a:rPr lang="de-DE"/>
              <a:pPr/>
              <a:t>17</a:t>
            </a:fld>
            <a:endParaRPr lang="de-DE"/>
          </a:p>
        </p:txBody>
      </p:sp>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p:txBody>
          <a:bodyPr/>
          <a:lstStyle/>
          <a:p>
            <a:r>
              <a:rPr lang="de-DE" sz="1000"/>
              <a:t>Die Thematik der Mitgliederentwicklung, also der Mitgliedergewinnung und –bindung, soll stärker in die Aus-/ Fort- und Weiterbildung der Übungsleiter eingebunden werden, um auch hier zu verdeutlichen, welche wesentliche Rolle den Übungsleitern und Trainern im Themenfeld der Mitgliederentwicklung zukommt.</a:t>
            </a:r>
          </a:p>
          <a:p>
            <a:endParaRPr lang="de-DE" sz="1000"/>
          </a:p>
          <a:p>
            <a:r>
              <a:rPr lang="de-DE" sz="1000"/>
              <a:t>In Zusammenarbeit mit den Landesfachverbänden haben wir bereit eine Qualifizierungsreihe für die Landesgeschäftsführer durchgeführt.</a:t>
            </a:r>
          </a:p>
          <a:p>
            <a:endParaRPr lang="de-DE" sz="1000"/>
          </a:p>
          <a:p>
            <a:r>
              <a:rPr lang="de-DE" sz="1000"/>
              <a:t>Wir möchten eine Art Ideenpool anlegen, in dem sich die Vereine über erfolgreiche Maßnahmen austauschen können und Anregungen und Hilfestellung für die tägliche Arbeit erhalten.</a:t>
            </a:r>
          </a:p>
          <a:p>
            <a:endParaRPr lang="de-DE" sz="1000"/>
          </a:p>
          <a:p>
            <a:r>
              <a:rPr lang="de-DE" sz="1000"/>
              <a:t>Für die Vereine ist sowohl die Gewinnung neuer ehrenamtlicher Mitarbeiter von Bedeutung, als auch die Motivation der bereits ehrenamtlich Tätigen. Ein wichtiger Aspekt ist hier die Ehrung von Ehrenamtlichen. So sind neben vereinsbezogenen Ehrungen auch egionale und bundesweite Auszeichnungen, wie beispielsweise zum Ehrenamtler des Jahres möglich und können dazu beitragen, den „Wert“ ehrenamtlicher Arbeit wieder zu steigern. Zudem könnte es hilfreich sein, ein Zertifikat für Ehrenamtliche zu entwickeln, mit dem die Leistungen gewürdigt werden.</a:t>
            </a:r>
          </a:p>
          <a:p>
            <a:endParaRPr lang="de-DE" sz="1000"/>
          </a:p>
          <a:p>
            <a:r>
              <a:rPr lang="de-DE" sz="1000"/>
              <a:t>Eine Aufgabenbeschreibung für Ehrenamtliche sowie mögliche Zuordnung von Funktionen und auch eine konkrete Hilfestellung zur Gewinnung Ehrenamtlicher könnte für viele Vereine die Suche nach neuen ehrenamtlichen Mitarbeitern erleichtern. </a:t>
            </a:r>
          </a:p>
          <a:p>
            <a:endParaRPr lang="de-DE"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56C3D-B754-46C3-9CF2-2EEFB7F5DF0F}" type="slidenum">
              <a:rPr lang="de-DE"/>
              <a:pPr/>
              <a:t>6</a:t>
            </a:fld>
            <a:endParaRPr lang="de-DE"/>
          </a:p>
        </p:txBody>
      </p:sp>
      <p:sp>
        <p:nvSpPr>
          <p:cNvPr id="359426" name="Rectangle 2"/>
          <p:cNvSpPr>
            <a:spLocks noGrp="1" noRot="1" noChangeAspect="1" noChangeArrowheads="1" noTextEdit="1"/>
          </p:cNvSpPr>
          <p:nvPr>
            <p:ph type="sldImg"/>
          </p:nvPr>
        </p:nvSpPr>
        <p:spPr>
          <a:ln/>
        </p:spPr>
      </p:sp>
      <p:sp>
        <p:nvSpPr>
          <p:cNvPr id="359427" name="Rectangle 3"/>
          <p:cNvSpPr>
            <a:spLocks noGrp="1" noChangeArrowheads="1"/>
          </p:cNvSpPr>
          <p:nvPr>
            <p:ph type="body" idx="1"/>
          </p:nvPr>
        </p:nvSpPr>
        <p:spPr/>
        <p:txBody>
          <a:bodyPr/>
          <a:lstStyle/>
          <a:p>
            <a:r>
              <a:rPr lang="de-DE"/>
              <a:t>Für die formulierten Teilziele hat die Projektgruppe bereits erste Strategien diskutiert und ausgewählt, die dazu beitragen sollen, die Ziele zu erreichen. </a:t>
            </a:r>
          </a:p>
          <a:p>
            <a:endParaRPr lang="de-DE"/>
          </a:p>
          <a:p>
            <a:r>
              <a:rPr lang="de-DE"/>
              <a:t>Zur Stärkung der Mitgliederbindung im Schützenverein soll die bereits vorhandene hohe Bindungswirkung der Vereine genutzt werden. Zudem wird eine stärkere Verknüpfung von sportlichen und sozialen Angeboten angestrebt.</a:t>
            </a:r>
          </a:p>
          <a:p>
            <a:endParaRPr lang="de-DE"/>
          </a:p>
          <a:p>
            <a:r>
              <a:rPr lang="de-DE"/>
              <a:t>In Bezug auf die Mitgliederneugewinnung sieht die Projektgruppe den Schwerpunkt bei einigen ausgewählten Zielgruppen und hier stehen besonders die Jugend, Wiederensteiger und Wiedereinsteigerinnen sowie Senioren und Seniorinnen im Vordergrund, da die Projektgruppe bei diesen Gruppierungen das größte Potential sieht!</a:t>
            </a:r>
          </a:p>
          <a:p>
            <a:endParaRPr lang="de-DE"/>
          </a:p>
          <a:p>
            <a:r>
              <a:rPr lang="de-DE"/>
              <a:t>Zudem soll der Bogensport und weitere Trendsportarten verstärkt zur Mitgliederneugewinnung genutzt werden.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79C660-321D-4B96-9199-884EA6693AB4}" type="slidenum">
              <a:rPr lang="de-DE"/>
              <a:pPr/>
              <a:t>7</a:t>
            </a:fld>
            <a:endParaRPr lang="de-DE"/>
          </a:p>
        </p:txBody>
      </p:sp>
      <p:sp>
        <p:nvSpPr>
          <p:cNvPr id="361474" name="Rectangle 2"/>
          <p:cNvSpPr>
            <a:spLocks noGrp="1" noRot="1" noChangeAspect="1" noChangeArrowheads="1" noTextEdit="1"/>
          </p:cNvSpPr>
          <p:nvPr>
            <p:ph type="sldImg"/>
          </p:nvPr>
        </p:nvSpPr>
        <p:spPr>
          <a:ln/>
        </p:spPr>
      </p:sp>
      <p:sp>
        <p:nvSpPr>
          <p:cNvPr id="361475" name="Rectangle 3"/>
          <p:cNvSpPr>
            <a:spLocks noGrp="1" noChangeArrowheads="1"/>
          </p:cNvSpPr>
          <p:nvPr>
            <p:ph type="body" idx="1"/>
          </p:nvPr>
        </p:nvSpPr>
        <p:spPr/>
        <p:txBody>
          <a:bodyPr/>
          <a:lstStyle/>
          <a:p>
            <a:r>
              <a:rPr lang="de-DE"/>
              <a:t>Für die interne und externe Profilierung des Deutschen Schützenbundes ist es in jedem Fall notwendig, das Profil des Deutschen Schützenbundes intern und in der Öffentlichkeit zu schärfen. Zudem wird eine wesentliche Aufgabe darin bestehen, ein positives Bild der Schützenvereine im Deutschen Schützenbund in der Öffentlichkeit darzustellen.</a:t>
            </a:r>
          </a:p>
          <a:p>
            <a:endParaRPr lang="de-DE"/>
          </a:p>
          <a:p>
            <a:r>
              <a:rPr lang="de-DE"/>
              <a:t>Um die Vereinsarbeit zu stärken, sieht die Projektgruppe ein wesentliches Potential darin, die ehren- und hauptamtlichen Mitarbeiter und Mitarbeiterinnen auf allen Ebenen stärker als bisher für die diversen Aufgabenstellungen zu qualifizieren. </a:t>
            </a:r>
          </a:p>
          <a:p>
            <a:endParaRPr lang="de-DE"/>
          </a:p>
          <a:p>
            <a:r>
              <a:rPr lang="de-DE"/>
              <a:t>Voraussetzungen zur Erreichung des Oberziels und auch der definierten Unterziele ist eine klare Aufgabendefinition der Verbandsebene. Es ist zu klären, wer in Bezug auf die Mitgliederentwicklung und hinsichtlich der Unterstützung der Vereine für welche Aufgabe zuständig ist? Welche Aufgaben können die Landesverbände übernehmen und für welche Aufgaben ist der Deutsche Schützenbund zuständig. Hier sollte eine eindeutige Aufgabenklärung der verschiedenen Ebene herbeigeführt werden.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59D02-DA99-4FE5-BD24-C91A6E6CFD45}" type="slidenum">
              <a:rPr lang="de-DE"/>
              <a:pPr/>
              <a:t>8</a:t>
            </a:fld>
            <a:endParaRPr lang="de-DE"/>
          </a:p>
        </p:txBody>
      </p:sp>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p:txBody>
          <a:bodyPr/>
          <a:lstStyle/>
          <a:p>
            <a:r>
              <a:rPr lang="de-DE"/>
              <a:t>Vereinsoffensive: die Vereine sollen wieder offensiv in ihrem Umfeld auftreten, der Fokus liegt hier auf einer Stärkung der Vereine (mit Hilfe von allen Verbandsebenen) </a:t>
            </a:r>
          </a:p>
          <a:p>
            <a:endParaRPr lang="de-DE"/>
          </a:p>
          <a:p>
            <a:r>
              <a:rPr lang="de-DE"/>
              <a:t>Zudem ist es notwendig, die verschiedenen Facetten und Angebote, die die Schützenvereine bieten, stärker im Verein selber und nach außen darzustellen. </a:t>
            </a:r>
          </a:p>
          <a:p>
            <a:endParaRPr lang="de-DE"/>
          </a:p>
          <a:p>
            <a:r>
              <a:rPr lang="de-DE"/>
              <a:t>Die Befragungen haben gezeigt, dass viele Vereinsmitglieder über Familienmitglieder sowie Freunde und Bekannte in den Schützenverein gefunden haben. Der Vorteil an entsprechenden „Bring-Mit“ Aktionen liegt unter anderem auch darin, dass die Neumitglieder direkt eine Bezugsperson im Verein haben und eine leichtere Integration von Neumitgliedern in den Verein erfolgt. </a:t>
            </a:r>
          </a:p>
          <a:p>
            <a:endParaRPr lang="de-DE"/>
          </a:p>
          <a:p>
            <a:r>
              <a:rPr lang="de-DE"/>
              <a:t>Diese Bezugsperson für neue Mitglieder fehlen, nach Erfahrung einiger Projektmitglieder, in einigen Vereinen. Es ist aber wichtig, dass die neuen Mitglieder konkrete Ansprechpartner haben, an die sie sich wenden können und die die Betreuung und Einführung der neuen Mitglieder übernehmen. </a:t>
            </a:r>
          </a:p>
          <a:p>
            <a:endParaRPr lang="de-DE"/>
          </a:p>
          <a:p>
            <a:r>
              <a:rPr lang="de-DE"/>
              <a:t>In den Schützenvereinen gibt es viele ältere Mitglieder, die häufig nur passive Mitglieder sind. Hier ist es wichtig, die Attraktivität des Schießsports durch entsprechende, altersangemessene Angebote zu erhalten, um die Bindung dieser Mitglieder an den Schützenverein zu stärken. Zwei Beispiele wären hier das Auflageschießen oder spezielle 50+ Programme.</a:t>
            </a:r>
          </a:p>
          <a:p>
            <a:endParaRPr lang="de-DE"/>
          </a:p>
          <a:p>
            <a:r>
              <a:rPr lang="de-DE"/>
              <a:t>Ein „Tag der Schützenvereine in Deutschland“ stärkt das Gemeinschaftsgefühl aller Schützen untereinander, auch über Vereinsgrenzen hinweg und führt zudem zu einer öffentlichkeitswirksamen Darstellung der Schützenvereine und der diversen Leistungen der Schützenvereine.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28A5DF-198C-4BCC-8687-FEBD1F7015E9}" type="slidenum">
              <a:rPr lang="de-DE"/>
              <a:pPr/>
              <a:t>9</a:t>
            </a:fld>
            <a:endParaRPr lang="de-DE"/>
          </a:p>
        </p:txBody>
      </p:sp>
      <p:sp>
        <p:nvSpPr>
          <p:cNvPr id="378882" name="Rectangle 2"/>
          <p:cNvSpPr>
            <a:spLocks noGrp="1" noRot="1" noChangeAspect="1" noChangeArrowheads="1" noTextEdit="1"/>
          </p:cNvSpPr>
          <p:nvPr>
            <p:ph type="sldImg"/>
          </p:nvPr>
        </p:nvSpPr>
        <p:spPr>
          <a:ln/>
        </p:spPr>
      </p:sp>
      <p:sp>
        <p:nvSpPr>
          <p:cNvPr id="378883" name="Rectangle 3"/>
          <p:cNvSpPr>
            <a:spLocks noGrp="1" noChangeArrowheads="1"/>
          </p:cNvSpPr>
          <p:nvPr>
            <p:ph type="body" idx="1"/>
          </p:nvPr>
        </p:nvSpPr>
        <p:spPr/>
        <p:txBody>
          <a:bodyPr/>
          <a:lstStyle/>
          <a:p>
            <a:r>
              <a:rPr lang="de-DE"/>
              <a:t>Ein weiterer Aspekt, der zu einer stärkeren Mitgliederbindung beitragen könnte, wären Wettbewerbe im Traditionsbereich, die für ausgewählte Zielgruppen des Vereins sehr interessant sein könnten (Bsp. Fahnenschwenken)</a:t>
            </a:r>
          </a:p>
          <a:p>
            <a:endParaRPr lang="de-DE" b="1" u="sng"/>
          </a:p>
          <a:p>
            <a:r>
              <a:rPr lang="de-DE"/>
              <a:t>Für die Mitgliederbindung wäre es zudem hilfreich, breitensportliche Varianten für ausgewählte Schießsportdisziplinen zu entwickeln und in den Vereinen umzusetzen, bei denen die Leistung nebensächlich ist und gesellige Aspekte im Vordergrund stehen.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DEFA9E-5E28-46CD-A031-0E0ECD89B5BD}" type="slidenum">
              <a:rPr lang="de-DE"/>
              <a:pPr/>
              <a:t>10</a:t>
            </a:fld>
            <a:endParaRPr lang="de-DE"/>
          </a:p>
        </p:txBody>
      </p:sp>
      <p:sp>
        <p:nvSpPr>
          <p:cNvPr id="379906" name="Rectangle 2"/>
          <p:cNvSpPr>
            <a:spLocks noGrp="1" noRot="1" noChangeAspect="1" noChangeArrowheads="1" noTextEdit="1"/>
          </p:cNvSpPr>
          <p:nvPr>
            <p:ph type="sldImg"/>
          </p:nvPr>
        </p:nvSpPr>
        <p:spPr>
          <a:ln/>
        </p:spPr>
      </p:sp>
      <p:sp>
        <p:nvSpPr>
          <p:cNvPr id="379907" name="Rectangle 3"/>
          <p:cNvSpPr>
            <a:spLocks noGrp="1" noChangeArrowheads="1"/>
          </p:cNvSpPr>
          <p:nvPr>
            <p:ph type="body" idx="1"/>
          </p:nvPr>
        </p:nvSpPr>
        <p:spPr/>
        <p:txBody>
          <a:bodyPr/>
          <a:lstStyle/>
          <a:p>
            <a:pPr>
              <a:lnSpc>
                <a:spcPct val="80000"/>
              </a:lnSpc>
            </a:pPr>
            <a:r>
              <a:rPr lang="de-DE" sz="1000"/>
              <a:t>Der Bogensport hat in der letzten Zeit einen großen Zulauf gefunden. Wir sind uns sicher, dass hier noch einige ungenutzte Potentiale liegen. Insbesondere kann der Bogensport dazu beitragen, neue Mitglieder zu gewinnen.</a:t>
            </a:r>
          </a:p>
          <a:p>
            <a:pPr>
              <a:lnSpc>
                <a:spcPct val="80000"/>
              </a:lnSpc>
            </a:pPr>
            <a:endParaRPr lang="de-DE" sz="1000"/>
          </a:p>
          <a:p>
            <a:pPr>
              <a:lnSpc>
                <a:spcPct val="80000"/>
              </a:lnSpc>
            </a:pPr>
            <a:r>
              <a:rPr lang="de-DE" sz="1000"/>
              <a:t>Der Bogensport ist als eigenständige Marke im Deutschen Schützenbund zu etablieren.</a:t>
            </a:r>
          </a:p>
          <a:p>
            <a:pPr>
              <a:lnSpc>
                <a:spcPct val="80000"/>
              </a:lnSpc>
            </a:pPr>
            <a:endParaRPr lang="de-DE" sz="1000"/>
          </a:p>
          <a:p>
            <a:pPr>
              <a:lnSpc>
                <a:spcPct val="80000"/>
              </a:lnSpc>
            </a:pPr>
            <a:r>
              <a:rPr lang="de-DE" sz="1000"/>
              <a:t>Über den Bogensport können verschiedene Kooperationspartner gewonnen werden, die möglicherweise zur Zeit aufgrund des Images der Schützen eher zurückhaltend auf Kooperationsangebote reagieren. Beispielsweise können wir uns vorstellen, dass insbesondere Schulen sehr positiv auf Kooperationsangebote mit Bogensportvereinen oder Bogensparten reagieren.</a:t>
            </a:r>
          </a:p>
          <a:p>
            <a:pPr>
              <a:lnSpc>
                <a:spcPct val="80000"/>
              </a:lnSpc>
            </a:pPr>
            <a:endParaRPr lang="de-DE" sz="1000"/>
          </a:p>
          <a:p>
            <a:pPr>
              <a:lnSpc>
                <a:spcPct val="80000"/>
              </a:lnSpc>
            </a:pPr>
            <a:r>
              <a:rPr lang="de-DE" sz="1000"/>
              <a:t>Ein derartiger Aufbau des Bogensports benötigt natürlich auch entsprechend qualifizierte Übungsleiter und Trainer, weshalb wir eine Ausbildungsoffensive für den Bogensport starten möchten.</a:t>
            </a:r>
          </a:p>
          <a:p>
            <a:pPr>
              <a:lnSpc>
                <a:spcPct val="80000"/>
              </a:lnSpc>
            </a:pPr>
            <a:endParaRPr lang="de-DE" sz="1000"/>
          </a:p>
          <a:p>
            <a:pPr>
              <a:lnSpc>
                <a:spcPct val="80000"/>
              </a:lnSpc>
            </a:pPr>
            <a:r>
              <a:rPr lang="de-DE" sz="1000"/>
              <a:t>Interessierte Vereine können erste Hilfestellungen zum Aufbau einer Bogensparte oder zur Gründung eines Bogensportvereins in Arbeitshilfen finden, die jedem Interessierten zur Verfügung gestellt werden.</a:t>
            </a:r>
          </a:p>
          <a:p>
            <a:pPr>
              <a:lnSpc>
                <a:spcPct val="80000"/>
              </a:lnSpc>
            </a:pPr>
            <a:endParaRPr lang="de-DE" sz="1000"/>
          </a:p>
          <a:p>
            <a:pPr>
              <a:lnSpc>
                <a:spcPct val="80000"/>
              </a:lnSpc>
            </a:pPr>
            <a:r>
              <a:rPr lang="de-DE" sz="1000"/>
              <a:t>Über den DSB soll ein vergünstigtes „Starterpaket“ mit den zur Einführung von Bogensport benötigten Grundmaterialien bezogen werden können. Diese können in Kooperation mit Partnerfirmen entwickelt und erstellt werden.</a:t>
            </a:r>
          </a:p>
          <a:p>
            <a:pPr>
              <a:lnSpc>
                <a:spcPct val="80000"/>
              </a:lnSpc>
            </a:pPr>
            <a:endParaRPr lang="de-DE" sz="1000"/>
          </a:p>
          <a:p>
            <a:pPr>
              <a:lnSpc>
                <a:spcPct val="80000"/>
              </a:lnSpc>
            </a:pPr>
            <a:r>
              <a:rPr lang="de-DE" sz="1000"/>
              <a:t>Zusätzlich soll der Bogensport bei einer Road-Show vorgestellt und beworben werden (z.B. bei den Mitgliederversammlungen der Landesverbände oder bei sonstigen Veranstaltungen, bei denen die Zielgruppe für den Bogensport zu finden ist). Zudem könnten Vereine motiviert werden, die Sportart bei verschiedensten Gelegenheiten zu demonstrieren.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12D55B-3EF4-4A0C-85F3-4A5BDE094FB9}" type="slidenum">
              <a:rPr lang="de-DE"/>
              <a:pPr/>
              <a:t>11</a:t>
            </a:fld>
            <a:endParaRPr lang="de-DE"/>
          </a:p>
        </p:txBody>
      </p:sp>
      <p:sp>
        <p:nvSpPr>
          <p:cNvPr id="382978" name="Rectangle 2"/>
          <p:cNvSpPr>
            <a:spLocks noGrp="1" noRot="1" noChangeAspect="1" noChangeArrowheads="1" noTextEdit="1"/>
          </p:cNvSpPr>
          <p:nvPr>
            <p:ph type="sldImg"/>
          </p:nvPr>
        </p:nvSpPr>
        <p:spPr>
          <a:ln/>
        </p:spPr>
      </p:sp>
      <p:sp>
        <p:nvSpPr>
          <p:cNvPr id="382979" name="Rectangle 3"/>
          <p:cNvSpPr>
            <a:spLocks noGrp="1" noChangeArrowheads="1"/>
          </p:cNvSpPr>
          <p:nvPr>
            <p:ph type="body" idx="1"/>
          </p:nvPr>
        </p:nvSpPr>
        <p:spPr/>
        <p:txBody>
          <a:bodyPr/>
          <a:lstStyle/>
          <a:p>
            <a:r>
              <a:rPr lang="de-DE" sz="1000"/>
              <a:t>Unabhängig vom Bogensport gilt es, schießsportliche Varianten wie Sommerbiathlon und Lichtschießen weiter voranzutreiben.</a:t>
            </a:r>
          </a:p>
          <a:p>
            <a:endParaRPr lang="de-DE" sz="1000"/>
          </a:p>
          <a:p>
            <a:r>
              <a:rPr lang="de-DE" sz="1000"/>
              <a:t>Zusätzlich können Jedermann-Wettkämpfe in verschiedenen Disziplinen veranstaltet werden.</a:t>
            </a:r>
          </a:p>
          <a:p>
            <a:endParaRPr lang="de-DE" sz="1000"/>
          </a:p>
          <a:p>
            <a:r>
              <a:rPr lang="de-DE" sz="1000"/>
              <a:t>Es wäre denkbar, Wettbewerbe für Vereine mit dem größten Mitgliederzuwachs auszuschreiben, um die Vereine zur aktiven Mitgliedergewinnung zu motivieren. </a:t>
            </a:r>
          </a:p>
          <a:p>
            <a:endParaRPr lang="de-DE" sz="1000"/>
          </a:p>
          <a:p>
            <a:r>
              <a:rPr lang="de-DE" sz="1000"/>
              <a:t>Zudem sollte der Deutsche Schützenbund über Kooperationen mit anderen Sportverbänden nachdenken, um gemeinsam mit diesen neue, attraktive Angebote zu entwickeln. </a:t>
            </a:r>
          </a:p>
          <a:p>
            <a:endParaRPr lang="de-DE" sz="1000"/>
          </a:p>
          <a:p>
            <a:r>
              <a:rPr lang="de-DE" sz="1000"/>
              <a:t>Auch die Schützenvereine vor Ort sollten über eine stärkere Verknüpfung und Kooperation mit anderen Sportvereinen vor Ort nachdenken, um hier gemeinsam Angebote zu entwickeln. Über solche Kooperationen wäre es auch möglich, den Aspekt der fehlenden Bewegung im Schießsport aufzufangen und zu kompensieren.</a:t>
            </a:r>
          </a:p>
          <a:p>
            <a:endParaRPr lang="de-DE" sz="1000"/>
          </a:p>
          <a:p>
            <a:r>
              <a:rPr lang="de-DE" sz="1000"/>
              <a:t>Ein weiterer Ansatz wären neue Wettkampf-Formate, wie bspw. Mehrkampf-Wettbewerbe, bei denen verschiedene Schießsportdisziplinen miteinander verknüpft werden.</a:t>
            </a:r>
          </a:p>
          <a:p>
            <a:endParaRPr lang="de-DE" sz="1000"/>
          </a:p>
          <a:p>
            <a:r>
              <a:rPr lang="de-DE" sz="1000"/>
              <a:t>Technik und Schießsport sind eng miteinander verbunden. Eine spezielle Arbeitsgruppe könnte sich mit den Neuerungen auf diesem Gebiet auseinandersetzen und umfassend informieren.</a:t>
            </a:r>
          </a:p>
          <a:p>
            <a:endParaRPr lang="de-DE"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CA6F62-3576-447D-98EF-A467C3900B91}" type="slidenum">
              <a:rPr lang="de-DE"/>
              <a:pPr/>
              <a:t>12</a:t>
            </a:fld>
            <a:endParaRPr lang="de-DE"/>
          </a:p>
        </p:txBody>
      </p:sp>
      <p:sp>
        <p:nvSpPr>
          <p:cNvPr id="384002" name="Rectangle 2"/>
          <p:cNvSpPr>
            <a:spLocks noGrp="1" noRot="1" noChangeAspect="1" noChangeArrowheads="1" noTextEdit="1"/>
          </p:cNvSpPr>
          <p:nvPr>
            <p:ph type="sldImg"/>
          </p:nvPr>
        </p:nvSpPr>
        <p:spPr>
          <a:ln/>
        </p:spPr>
      </p:sp>
      <p:sp>
        <p:nvSpPr>
          <p:cNvPr id="384003" name="Rectangle 3"/>
          <p:cNvSpPr>
            <a:spLocks noGrp="1" noChangeArrowheads="1"/>
          </p:cNvSpPr>
          <p:nvPr>
            <p:ph type="body" idx="1"/>
          </p:nvPr>
        </p:nvSpPr>
        <p:spPr/>
        <p:txBody>
          <a:bodyPr/>
          <a:lstStyle/>
          <a:p>
            <a:r>
              <a:rPr lang="de-DE"/>
              <a:t>Zum Teilziel Profilschärfung des Deutschen Schützenbundes bis 2015 kommt die Projektgruppe zu dem Ergebnis, dass es hilfreich sein könnte, eine Markenwelt im DSB zu schaffen. </a:t>
            </a:r>
          </a:p>
          <a:p>
            <a:r>
              <a:rPr lang="de-DE"/>
              <a:t>Dabei soll die Marke „Schützenvereine im DSB“ positioniert werden, die nach außen eine klare Abgrenzung zu Vereinen anderer Verbände ermöglicht und für den Nachfrager eine Orientierungshilfe bietet. </a:t>
            </a:r>
          </a:p>
          <a:p>
            <a:endParaRPr lang="de-DE"/>
          </a:p>
          <a:p>
            <a:r>
              <a:rPr lang="de-DE"/>
              <a:t>Darüber hinaus könnte der DSB sich mit unterschiedlichen Vereinsprofilen auseinandersetzen und hierzu verschiedene Marken bzw. Zertifikate entwickeln. Möglicherweise könnten sich die Vereine diese diversen Profile zertifizieren lassen und damit nach außen ihre Ausrichtung dokumentieren (Bsp. Leistungssportlich ausgerichteter Verein, Traditions-Verein, etc.)</a:t>
            </a:r>
          </a:p>
          <a:p>
            <a:endParaRPr lang="de-DE"/>
          </a:p>
          <a:p>
            <a:r>
              <a:rPr lang="de-DE"/>
              <a:t>Ein weiterer Aspekt zur Profilschärfung könnte auch die stärkere Integration des Behindertensport sein. Hier sollte es die Aufgabe sein, Behinderte Menschen stärker und besser als bisher in den Schießsport zu integrieren. Hierfür muss das Regelwerk entsprechend angepasst werden und die Kooperationen mit dem DBS weiter forciert werden.</a:t>
            </a:r>
          </a:p>
          <a:p>
            <a:endParaRPr lang="de-DE"/>
          </a:p>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6687A1-0C92-4D2C-8ACF-ABD425474871}" type="slidenum">
              <a:rPr lang="de-DE"/>
              <a:pPr/>
              <a:t>13</a:t>
            </a:fld>
            <a:endParaRPr lang="de-DE"/>
          </a:p>
        </p:txBody>
      </p:sp>
      <p:sp>
        <p:nvSpPr>
          <p:cNvPr id="385026" name="Rectangle 2"/>
          <p:cNvSpPr>
            <a:spLocks noGrp="1" noRot="1" noChangeAspect="1" noChangeArrowheads="1" noTextEdit="1"/>
          </p:cNvSpPr>
          <p:nvPr>
            <p:ph type="sldImg"/>
          </p:nvPr>
        </p:nvSpPr>
        <p:spPr>
          <a:ln/>
        </p:spPr>
      </p:sp>
      <p:sp>
        <p:nvSpPr>
          <p:cNvPr id="385027" name="Rectangle 3"/>
          <p:cNvSpPr>
            <a:spLocks noGrp="1" noChangeArrowheads="1"/>
          </p:cNvSpPr>
          <p:nvPr>
            <p:ph type="body" idx="1"/>
          </p:nvPr>
        </p:nvSpPr>
        <p:spPr/>
        <p:txBody>
          <a:bodyPr/>
          <a:lstStyle/>
          <a:p>
            <a:r>
              <a:rPr lang="de-DE"/>
              <a:t>Zur Profilschärfung des Deutschen Schützenbundes gehört auch die bereits angedachte Strukturreform.</a:t>
            </a:r>
          </a:p>
          <a:p>
            <a:endParaRPr lang="de-DE"/>
          </a:p>
          <a:p>
            <a:r>
              <a:rPr lang="de-DE"/>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3B2FF4F-46AE-43D8-AD08-DD7C7ADCBD53}" type="datetimeFigureOut">
              <a:rPr lang="de-DE" smtClean="0"/>
              <a:t>14.03.2016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166575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B2FF4F-46AE-43D8-AD08-DD7C7ADCBD53}" type="datetimeFigureOut">
              <a:rPr lang="de-DE" smtClean="0"/>
              <a:t>14.03.2016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66223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B2FF4F-46AE-43D8-AD08-DD7C7ADCBD53}" type="datetimeFigureOut">
              <a:rPr lang="de-DE" smtClean="0"/>
              <a:t>14.03.2016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35850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B2FF4F-46AE-43D8-AD08-DD7C7ADCBD53}" type="datetimeFigureOut">
              <a:rPr lang="de-DE" smtClean="0"/>
              <a:t>14.03.2016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553599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63B2FF4F-46AE-43D8-AD08-DD7C7ADCBD53}" type="datetimeFigureOut">
              <a:rPr lang="de-DE" smtClean="0"/>
              <a:t>14.03.2016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2528601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3B2FF4F-46AE-43D8-AD08-DD7C7ADCBD53}" type="datetimeFigureOut">
              <a:rPr lang="de-DE" smtClean="0"/>
              <a:t>14.03.2016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254127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3B2FF4F-46AE-43D8-AD08-DD7C7ADCBD53}" type="datetimeFigureOut">
              <a:rPr lang="de-DE" smtClean="0"/>
              <a:t>14.03.2016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3463738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3B2FF4F-46AE-43D8-AD08-DD7C7ADCBD53}" type="datetimeFigureOut">
              <a:rPr lang="de-DE" smtClean="0"/>
              <a:t>14.03.2016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194608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3B2FF4F-46AE-43D8-AD08-DD7C7ADCBD53}" type="datetimeFigureOut">
              <a:rPr lang="de-DE" smtClean="0"/>
              <a:t>14.03.2016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299428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3B2FF4F-46AE-43D8-AD08-DD7C7ADCBD53}" type="datetimeFigureOut">
              <a:rPr lang="de-DE" smtClean="0"/>
              <a:t>14.03.2016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245935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3B2FF4F-46AE-43D8-AD08-DD7C7ADCBD53}" type="datetimeFigureOut">
              <a:rPr lang="de-DE" smtClean="0"/>
              <a:t>14.03.2016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90E19BC-E654-4D24-A12F-BD8EDC83F8D9}" type="slidenum">
              <a:rPr lang="de-DE" smtClean="0"/>
              <a:t>‹Nr.›</a:t>
            </a:fld>
            <a:endParaRPr lang="de-DE"/>
          </a:p>
        </p:txBody>
      </p:sp>
    </p:spTree>
    <p:extLst>
      <p:ext uri="{BB962C8B-B14F-4D97-AF65-F5344CB8AC3E}">
        <p14:creationId xmlns:p14="http://schemas.microsoft.com/office/powerpoint/2010/main" val="1329068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2FF4F-46AE-43D8-AD08-DD7C7ADCBD53}" type="datetimeFigureOut">
              <a:rPr lang="de-DE" smtClean="0"/>
              <a:t>14.03.2016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E19BC-E654-4D24-A12F-BD8EDC83F8D9}" type="slidenum">
              <a:rPr lang="de-DE" smtClean="0"/>
              <a:t>‹Nr.›</a:t>
            </a:fld>
            <a:endParaRPr lang="de-DE"/>
          </a:p>
        </p:txBody>
      </p:sp>
    </p:spTree>
    <p:extLst>
      <p:ext uri="{BB962C8B-B14F-4D97-AF65-F5344CB8AC3E}">
        <p14:creationId xmlns:p14="http://schemas.microsoft.com/office/powerpoint/2010/main" val="2966604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ziel-im-visier.d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963" y="1216025"/>
            <a:ext cx="61880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a:t>
            </a:fld>
            <a:r>
              <a:rPr lang="de-DE" dirty="0"/>
              <a:t> von </a:t>
            </a:r>
            <a:r>
              <a:rPr lang="de-DE" dirty="0" smtClean="0"/>
              <a:t>20</a:t>
            </a:r>
            <a:endParaRPr lang="de-DE" dirty="0"/>
          </a:p>
        </p:txBody>
      </p:sp>
    </p:spTree>
    <p:extLst>
      <p:ext uri="{BB962C8B-B14F-4D97-AF65-F5344CB8AC3E}">
        <p14:creationId xmlns:p14="http://schemas.microsoft.com/office/powerpoint/2010/main" val="3146281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10</a:t>
            </a:fld>
            <a:r>
              <a:rPr lang="de-DE" dirty="0"/>
              <a:t> von </a:t>
            </a:r>
            <a:r>
              <a:rPr lang="de-DE" dirty="0" smtClean="0"/>
              <a:t>20</a:t>
            </a:r>
            <a:endParaRPr lang="de-DE" dirty="0"/>
          </a:p>
        </p:txBody>
      </p:sp>
      <p:sp>
        <p:nvSpPr>
          <p:cNvPr id="340994"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0995" name="Text Box 3"/>
          <p:cNvSpPr txBox="1">
            <a:spLocks noChangeArrowheads="1"/>
          </p:cNvSpPr>
          <p:nvPr/>
        </p:nvSpPr>
        <p:spPr bwMode="auto">
          <a:xfrm>
            <a:off x="663820" y="2878139"/>
            <a:ext cx="7962900"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Stärkung des Bogensports als eigenständige Marke</a:t>
            </a:r>
          </a:p>
          <a:p>
            <a:pPr marL="534988" lvl="1">
              <a:spcBef>
                <a:spcPct val="50000"/>
              </a:spcBef>
              <a:buClr>
                <a:srgbClr val="FF0000"/>
              </a:buClr>
              <a:buFont typeface="Wingdings" pitchFamily="2" charset="2"/>
              <a:buChar char="§"/>
            </a:pPr>
            <a:r>
              <a:rPr lang="de-DE" dirty="0"/>
              <a:t>Gewinnung Kooperationspartner für Bogensport</a:t>
            </a:r>
          </a:p>
          <a:p>
            <a:pPr marL="534988" lvl="1">
              <a:spcBef>
                <a:spcPct val="50000"/>
              </a:spcBef>
              <a:buClr>
                <a:srgbClr val="FF0000"/>
              </a:buClr>
              <a:buFont typeface="Wingdings" pitchFamily="2" charset="2"/>
              <a:buChar char="§"/>
            </a:pPr>
            <a:r>
              <a:rPr lang="de-DE" dirty="0"/>
              <a:t>Ausbildungsoffensive Bogensport</a:t>
            </a:r>
          </a:p>
          <a:p>
            <a:pPr marL="534988" lvl="1">
              <a:spcBef>
                <a:spcPct val="50000"/>
              </a:spcBef>
              <a:buClr>
                <a:srgbClr val="FF0000"/>
              </a:buClr>
              <a:buFont typeface="Wingdings" pitchFamily="2" charset="2"/>
              <a:buChar char="§"/>
            </a:pPr>
            <a:r>
              <a:rPr lang="de-DE" dirty="0"/>
              <a:t>Arbeitshilfen „Aufbau einer Bogensparte“ / „Gründung eines Bogensportvereins“</a:t>
            </a:r>
          </a:p>
          <a:p>
            <a:pPr marL="534988" lvl="1">
              <a:spcBef>
                <a:spcPct val="50000"/>
              </a:spcBef>
              <a:buClr>
                <a:srgbClr val="FF0000"/>
              </a:buClr>
              <a:buFont typeface="Wingdings" pitchFamily="2" charset="2"/>
              <a:buChar char="§"/>
            </a:pPr>
            <a:r>
              <a:rPr lang="de-DE" dirty="0"/>
              <a:t>Startpaket zur Einführung von Bogensport</a:t>
            </a:r>
          </a:p>
          <a:p>
            <a:pPr marL="534988" lvl="1">
              <a:spcBef>
                <a:spcPct val="50000"/>
              </a:spcBef>
              <a:buClr>
                <a:srgbClr val="FF0000"/>
              </a:buClr>
              <a:buFont typeface="Wingdings" pitchFamily="2" charset="2"/>
              <a:buChar char="§"/>
            </a:pPr>
            <a:r>
              <a:rPr lang="de-DE" dirty="0"/>
              <a:t>Road-Show</a:t>
            </a:r>
          </a:p>
          <a:p>
            <a:pPr marL="534988" lvl="1">
              <a:spcBef>
                <a:spcPct val="50000"/>
              </a:spcBef>
              <a:buClr>
                <a:srgbClr val="FF0000"/>
              </a:buClr>
              <a:buFont typeface="Wingdings" pitchFamily="2" charset="2"/>
              <a:buChar char="§"/>
            </a:pPr>
            <a:r>
              <a:rPr lang="de-DE" dirty="0"/>
              <a:t>Demonstration der Sportart bei Vereinen</a:t>
            </a:r>
          </a:p>
          <a:p>
            <a:pPr marL="177800" indent="-177800">
              <a:lnSpc>
                <a:spcPts val="2900"/>
              </a:lnSpc>
              <a:spcAft>
                <a:spcPts val="1200"/>
              </a:spcAft>
              <a:buClr>
                <a:schemeClr val="hlink"/>
              </a:buClr>
              <a:buFont typeface="Monotype Sorts" pitchFamily="2" charset="2"/>
              <a:buChar char="n"/>
            </a:pPr>
            <a:endParaRPr lang="de-DE" dirty="0">
              <a:sym typeface="Wingdings" pitchFamily="2" charset="2"/>
            </a:endParaRPr>
          </a:p>
        </p:txBody>
      </p:sp>
      <p:sp>
        <p:nvSpPr>
          <p:cNvPr id="340996"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0997"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 Mitgliederneugewinnung</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101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11</a:t>
            </a:fld>
            <a:r>
              <a:rPr lang="de-DE" dirty="0"/>
              <a:t> von </a:t>
            </a:r>
            <a:r>
              <a:rPr lang="de-DE" dirty="0" smtClean="0"/>
              <a:t>20</a:t>
            </a:r>
            <a:endParaRPr lang="de-DE" dirty="0"/>
          </a:p>
        </p:txBody>
      </p:sp>
      <p:sp>
        <p:nvSpPr>
          <p:cNvPr id="342018"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2019" name="Text Box 3"/>
          <p:cNvSpPr txBox="1">
            <a:spLocks noChangeArrowheads="1"/>
          </p:cNvSpPr>
          <p:nvPr/>
        </p:nvSpPr>
        <p:spPr bwMode="auto">
          <a:xfrm>
            <a:off x="663820" y="2878139"/>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Sommerbiathlon</a:t>
            </a:r>
          </a:p>
          <a:p>
            <a:pPr marL="177800" indent="-177800">
              <a:spcBef>
                <a:spcPct val="50000"/>
              </a:spcBef>
              <a:buClr>
                <a:srgbClr val="FF0000"/>
              </a:buClr>
              <a:buFont typeface="Wingdings" pitchFamily="2" charset="2"/>
              <a:buChar char="§"/>
            </a:pPr>
            <a:r>
              <a:rPr lang="de-DE" dirty="0"/>
              <a:t>Lichtschießen</a:t>
            </a:r>
          </a:p>
          <a:p>
            <a:pPr marL="177800" indent="-177800">
              <a:spcBef>
                <a:spcPct val="50000"/>
              </a:spcBef>
              <a:buClr>
                <a:srgbClr val="FF0000"/>
              </a:buClr>
              <a:buFont typeface="Wingdings" pitchFamily="2" charset="2"/>
              <a:buChar char="§"/>
            </a:pPr>
            <a:r>
              <a:rPr lang="de-DE" dirty="0"/>
              <a:t>Jedermann-Wettkämpfe</a:t>
            </a:r>
          </a:p>
          <a:p>
            <a:pPr marL="177800" indent="-177800">
              <a:spcBef>
                <a:spcPct val="50000"/>
              </a:spcBef>
              <a:buClr>
                <a:srgbClr val="FF0000"/>
              </a:buClr>
              <a:buFont typeface="Wingdings" pitchFamily="2" charset="2"/>
              <a:buChar char="§"/>
            </a:pPr>
            <a:r>
              <a:rPr lang="de-DE" dirty="0"/>
              <a:t>Wettbewerb / Preis für den größten Mitgliederzuwachs</a:t>
            </a:r>
          </a:p>
          <a:p>
            <a:pPr marL="177800" indent="-177800">
              <a:spcBef>
                <a:spcPct val="50000"/>
              </a:spcBef>
              <a:buClr>
                <a:srgbClr val="FF0000"/>
              </a:buClr>
              <a:buFont typeface="Wingdings" pitchFamily="2" charset="2"/>
              <a:buChar char="§"/>
            </a:pPr>
            <a:r>
              <a:rPr lang="de-DE" dirty="0"/>
              <a:t>Kooperationen mit Sportverbänden zur gemeinsamen Angebotserweiterung</a:t>
            </a:r>
          </a:p>
          <a:p>
            <a:pPr marL="177800" indent="-177800">
              <a:spcBef>
                <a:spcPct val="50000"/>
              </a:spcBef>
              <a:buClr>
                <a:srgbClr val="FF0000"/>
              </a:buClr>
              <a:buFont typeface="Wingdings" pitchFamily="2" charset="2"/>
              <a:buChar char="§"/>
            </a:pPr>
            <a:r>
              <a:rPr lang="de-DE" dirty="0"/>
              <a:t>Stärkere Verknüpfung von Schützenvereinen mit sportlichen Angeboten</a:t>
            </a:r>
          </a:p>
          <a:p>
            <a:pPr marL="177800" indent="-177800">
              <a:spcBef>
                <a:spcPct val="50000"/>
              </a:spcBef>
              <a:buClr>
                <a:srgbClr val="FF0000"/>
              </a:buClr>
              <a:buFont typeface="Wingdings" pitchFamily="2" charset="2"/>
              <a:buChar char="§"/>
            </a:pPr>
            <a:r>
              <a:rPr lang="de-DE" dirty="0"/>
              <a:t>Mehrkampf-Wettbewerbe</a:t>
            </a:r>
          </a:p>
          <a:p>
            <a:pPr marL="177800" indent="-177800">
              <a:spcBef>
                <a:spcPct val="50000"/>
              </a:spcBef>
              <a:buClr>
                <a:srgbClr val="FF0000"/>
              </a:buClr>
              <a:buFont typeface="Wingdings" pitchFamily="2" charset="2"/>
              <a:buChar char="§"/>
            </a:pPr>
            <a:r>
              <a:rPr lang="de-DE" dirty="0"/>
              <a:t>Einrichtung einer Arbeitsgruppe „Neue Techniken im Schießsport“</a:t>
            </a:r>
          </a:p>
          <a:p>
            <a:pPr marL="177800" indent="-177800">
              <a:spcBef>
                <a:spcPct val="50000"/>
              </a:spcBef>
              <a:buClr>
                <a:srgbClr val="FF0000"/>
              </a:buClr>
              <a:buFont typeface="Wingdings" pitchFamily="2" charset="2"/>
              <a:buChar char="§"/>
            </a:pPr>
            <a:endParaRPr lang="de-DE" dirty="0"/>
          </a:p>
        </p:txBody>
      </p:sp>
      <p:sp>
        <p:nvSpPr>
          <p:cNvPr id="342020"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2021"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 Mitgliederneugewinnung</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618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12</a:t>
            </a:fld>
            <a:r>
              <a:rPr lang="de-DE" dirty="0"/>
              <a:t> von </a:t>
            </a:r>
            <a:r>
              <a:rPr lang="de-DE" dirty="0" smtClean="0"/>
              <a:t>20</a:t>
            </a:r>
            <a:endParaRPr lang="de-DE" dirty="0"/>
          </a:p>
        </p:txBody>
      </p:sp>
      <p:sp>
        <p:nvSpPr>
          <p:cNvPr id="343042"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3043" name="Text Box 3"/>
          <p:cNvSpPr txBox="1">
            <a:spLocks noChangeArrowheads="1"/>
          </p:cNvSpPr>
          <p:nvPr/>
        </p:nvSpPr>
        <p:spPr bwMode="auto">
          <a:xfrm>
            <a:off x="663820" y="3141664"/>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Schaffung einer Markenwelt im DSB</a:t>
            </a:r>
          </a:p>
          <a:p>
            <a:pPr marL="534988" lvl="1">
              <a:spcBef>
                <a:spcPct val="50000"/>
              </a:spcBef>
              <a:buClr>
                <a:srgbClr val="FF0000"/>
              </a:buClr>
              <a:buFont typeface="Wingdings" pitchFamily="2" charset="2"/>
              <a:buChar char="§"/>
            </a:pPr>
            <a:r>
              <a:rPr lang="de-DE" dirty="0"/>
              <a:t>Marke „Schützenvereine im DSB“</a:t>
            </a:r>
          </a:p>
          <a:p>
            <a:pPr marL="534988" lvl="1">
              <a:spcBef>
                <a:spcPct val="50000"/>
              </a:spcBef>
              <a:buClr>
                <a:srgbClr val="FF0000"/>
              </a:buClr>
              <a:buFont typeface="Wingdings" pitchFamily="2" charset="2"/>
              <a:buChar char="§"/>
            </a:pPr>
            <a:r>
              <a:rPr lang="de-DE" dirty="0"/>
              <a:t>Zertifizierung Vereinsprofile</a:t>
            </a:r>
          </a:p>
          <a:p>
            <a:pPr marL="534988" lvl="1">
              <a:spcBef>
                <a:spcPct val="50000"/>
              </a:spcBef>
              <a:buClr>
                <a:srgbClr val="FF0000"/>
              </a:buClr>
              <a:buFont typeface="Wingdings" pitchFamily="2" charset="2"/>
              <a:buNone/>
            </a:pPr>
            <a:endParaRPr lang="de-DE" dirty="0"/>
          </a:p>
          <a:p>
            <a:pPr marL="177800" indent="-177800">
              <a:spcBef>
                <a:spcPct val="50000"/>
              </a:spcBef>
              <a:buClr>
                <a:srgbClr val="FF0000"/>
              </a:buClr>
              <a:buFont typeface="Wingdings" pitchFamily="2" charset="2"/>
              <a:buChar char="§"/>
            </a:pPr>
            <a:r>
              <a:rPr lang="de-DE" dirty="0"/>
              <a:t>Integration des Behindertensports</a:t>
            </a:r>
          </a:p>
          <a:p>
            <a:pPr marL="534988" lvl="1">
              <a:spcBef>
                <a:spcPct val="50000"/>
              </a:spcBef>
              <a:buClr>
                <a:srgbClr val="FF0000"/>
              </a:buClr>
              <a:buFont typeface="Wingdings" pitchFamily="2" charset="2"/>
              <a:buChar char="§"/>
            </a:pPr>
            <a:r>
              <a:rPr lang="de-DE" dirty="0"/>
              <a:t>Veränderung Regelwerk zur Inklusion von Behinderten</a:t>
            </a:r>
          </a:p>
          <a:p>
            <a:pPr marL="534988" lvl="1">
              <a:spcBef>
                <a:spcPct val="50000"/>
              </a:spcBef>
              <a:buClr>
                <a:srgbClr val="FF0000"/>
              </a:buClr>
              <a:buFont typeface="Wingdings" pitchFamily="2" charset="2"/>
              <a:buChar char="§"/>
            </a:pPr>
            <a:r>
              <a:rPr lang="de-DE" dirty="0"/>
              <a:t>Kooperation mit dem </a:t>
            </a:r>
            <a:r>
              <a:rPr lang="de-DE" dirty="0" smtClean="0"/>
              <a:t>DBS</a:t>
            </a:r>
            <a:endParaRPr lang="de-DE" dirty="0"/>
          </a:p>
        </p:txBody>
      </p:sp>
      <p:sp>
        <p:nvSpPr>
          <p:cNvPr id="343044"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3045" name="Text Box 5"/>
          <p:cNvSpPr txBox="1">
            <a:spLocks noChangeArrowheads="1"/>
          </p:cNvSpPr>
          <p:nvPr/>
        </p:nvSpPr>
        <p:spPr bwMode="auto">
          <a:xfrm>
            <a:off x="663820" y="2301876"/>
            <a:ext cx="8162192" cy="263525"/>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Teilziel: Klare interne und externe Profilschärfung des </a:t>
            </a:r>
            <a:r>
              <a:rPr lang="de-DE" sz="2000" dirty="0" smtClean="0">
                <a:solidFill>
                  <a:srgbClr val="4D4D4D"/>
                </a:solidFill>
              </a:rPr>
              <a:t>DSB</a:t>
            </a:r>
            <a:endParaRPr lang="de-DE" sz="2000" dirty="0">
              <a:solidFill>
                <a:srgbClr val="4D4D4D"/>
              </a:solidFill>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905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13</a:t>
            </a:fld>
            <a:r>
              <a:rPr lang="de-DE" dirty="0"/>
              <a:t> von </a:t>
            </a:r>
            <a:r>
              <a:rPr lang="de-DE" dirty="0" smtClean="0"/>
              <a:t>20</a:t>
            </a:r>
            <a:endParaRPr lang="de-DE" dirty="0"/>
          </a:p>
        </p:txBody>
      </p:sp>
      <p:sp>
        <p:nvSpPr>
          <p:cNvPr id="344066"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4067" name="Text Box 3"/>
          <p:cNvSpPr txBox="1">
            <a:spLocks noChangeArrowheads="1"/>
          </p:cNvSpPr>
          <p:nvPr/>
        </p:nvSpPr>
        <p:spPr bwMode="auto">
          <a:xfrm>
            <a:off x="663820" y="3141664"/>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a:t>Strukturreform</a:t>
            </a:r>
          </a:p>
          <a:p>
            <a:pPr marL="534988" lvl="1">
              <a:spcBef>
                <a:spcPct val="50000"/>
              </a:spcBef>
              <a:buClr>
                <a:srgbClr val="FF0000"/>
              </a:buClr>
              <a:buFont typeface="Wingdings" pitchFamily="2" charset="2"/>
              <a:buChar char="§"/>
            </a:pPr>
            <a:r>
              <a:rPr lang="de-DE"/>
              <a:t> Herausgearbeitete, spezifische Organisationsstruktur</a:t>
            </a:r>
          </a:p>
          <a:p>
            <a:pPr marL="534988" lvl="1">
              <a:spcBef>
                <a:spcPct val="50000"/>
              </a:spcBef>
              <a:buClr>
                <a:srgbClr val="FF0000"/>
              </a:buClr>
              <a:buFont typeface="Wingdings" pitchFamily="2" charset="2"/>
              <a:buChar char="§"/>
            </a:pPr>
            <a:r>
              <a:rPr lang="de-DE"/>
              <a:t> Schießsport/Bogensport/Trendsport</a:t>
            </a:r>
          </a:p>
          <a:p>
            <a:pPr marL="534988" lvl="1">
              <a:spcBef>
                <a:spcPct val="50000"/>
              </a:spcBef>
              <a:buClr>
                <a:srgbClr val="FF0000"/>
              </a:buClr>
              <a:buFont typeface="Wingdings" pitchFamily="2" charset="2"/>
              <a:buChar char="§"/>
            </a:pPr>
            <a:r>
              <a:rPr lang="de-DE"/>
              <a:t> Eigenes Leistungssportprofil mit Organisationsstruktur</a:t>
            </a:r>
          </a:p>
          <a:p>
            <a:pPr marL="534988" lvl="1">
              <a:spcBef>
                <a:spcPct val="50000"/>
              </a:spcBef>
              <a:buClr>
                <a:srgbClr val="FF0000"/>
              </a:buClr>
              <a:buFont typeface="Wingdings" pitchFamily="2" charset="2"/>
              <a:buChar char="§"/>
            </a:pPr>
            <a:r>
              <a:rPr lang="de-DE"/>
              <a:t> „Durchforstung“ des Disziplinenkataloges im Sportschießen</a:t>
            </a:r>
          </a:p>
          <a:p>
            <a:pPr marL="534988" lvl="1">
              <a:spcBef>
                <a:spcPct val="50000"/>
              </a:spcBef>
              <a:buClr>
                <a:srgbClr val="FF0000"/>
              </a:buClr>
              <a:buFont typeface="Wingdings" pitchFamily="2" charset="2"/>
              <a:buChar char="§"/>
            </a:pPr>
            <a:endParaRPr lang="de-DE"/>
          </a:p>
        </p:txBody>
      </p:sp>
      <p:sp>
        <p:nvSpPr>
          <p:cNvPr id="344068"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4069" name="Text Box 5"/>
          <p:cNvSpPr txBox="1">
            <a:spLocks noChangeArrowheads="1"/>
          </p:cNvSpPr>
          <p:nvPr/>
        </p:nvSpPr>
        <p:spPr bwMode="auto">
          <a:xfrm>
            <a:off x="663820" y="2301876"/>
            <a:ext cx="8228134" cy="334963"/>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Teilziel: Klare interne und externe Profilschärfung des </a:t>
            </a:r>
            <a:r>
              <a:rPr lang="de-DE" sz="2000" dirty="0" smtClean="0">
                <a:solidFill>
                  <a:srgbClr val="4D4D4D"/>
                </a:solidFill>
              </a:rPr>
              <a:t>DSB</a:t>
            </a:r>
            <a:endParaRPr lang="de-DE" sz="2000" dirty="0">
              <a:solidFill>
                <a:srgbClr val="4D4D4D"/>
              </a:solidFill>
            </a:endParaRP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2727"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5019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14</a:t>
            </a:fld>
            <a:r>
              <a:rPr lang="de-DE" dirty="0"/>
              <a:t> von </a:t>
            </a:r>
            <a:r>
              <a:rPr lang="de-DE" dirty="0" smtClean="0"/>
              <a:t>20</a:t>
            </a:r>
            <a:endParaRPr lang="de-DE" dirty="0"/>
          </a:p>
        </p:txBody>
      </p:sp>
      <p:sp>
        <p:nvSpPr>
          <p:cNvPr id="346114"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6115" name="Text Box 3"/>
          <p:cNvSpPr txBox="1">
            <a:spLocks noChangeArrowheads="1"/>
          </p:cNvSpPr>
          <p:nvPr/>
        </p:nvSpPr>
        <p:spPr bwMode="auto">
          <a:xfrm>
            <a:off x="663820" y="3141664"/>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Initiative „Schützenhilfe“</a:t>
            </a:r>
          </a:p>
          <a:p>
            <a:pPr marL="534988" lvl="1">
              <a:spcBef>
                <a:spcPct val="50000"/>
              </a:spcBef>
              <a:buClr>
                <a:srgbClr val="FF0000"/>
              </a:buClr>
              <a:buFont typeface="Wingdings" pitchFamily="2" charset="2"/>
              <a:buChar char="§"/>
            </a:pPr>
            <a:r>
              <a:rPr lang="de-DE" dirty="0"/>
              <a:t>Imagekampagne zum sozialen Engagement von Schützenvereinen</a:t>
            </a:r>
          </a:p>
          <a:p>
            <a:pPr marL="534988" lvl="1">
              <a:spcBef>
                <a:spcPct val="50000"/>
              </a:spcBef>
              <a:buClr>
                <a:srgbClr val="FF0000"/>
              </a:buClr>
              <a:buFont typeface="Wingdings" pitchFamily="2" charset="2"/>
              <a:buChar char="§"/>
            </a:pPr>
            <a:r>
              <a:rPr lang="de-DE" dirty="0"/>
              <a:t>Aufbau Schützenhilfe-Fond</a:t>
            </a:r>
          </a:p>
          <a:p>
            <a:pPr marL="534988" lvl="1">
              <a:spcBef>
                <a:spcPct val="50000"/>
              </a:spcBef>
              <a:buClr>
                <a:srgbClr val="FF0000"/>
              </a:buClr>
              <a:buFont typeface="Wingdings" pitchFamily="2" charset="2"/>
              <a:buChar char="§"/>
            </a:pPr>
            <a:r>
              <a:rPr lang="de-DE" dirty="0"/>
              <a:t>Schützenhilfe im DSZ Wettbewerb</a:t>
            </a:r>
          </a:p>
          <a:p>
            <a:pPr marL="177800" indent="-177800">
              <a:spcBef>
                <a:spcPct val="50000"/>
              </a:spcBef>
              <a:buClr>
                <a:srgbClr val="FF0000"/>
              </a:buClr>
              <a:buFont typeface="Wingdings" pitchFamily="2" charset="2"/>
              <a:buChar char="§"/>
            </a:pPr>
            <a:r>
              <a:rPr lang="de-DE" dirty="0"/>
              <a:t>Nutzung neuer Medien</a:t>
            </a:r>
          </a:p>
          <a:p>
            <a:pPr marL="177800" indent="-177800">
              <a:spcBef>
                <a:spcPct val="50000"/>
              </a:spcBef>
              <a:buClr>
                <a:srgbClr val="FF0000"/>
              </a:buClr>
              <a:buFont typeface="Wingdings" pitchFamily="2" charset="2"/>
              <a:buChar char="§"/>
            </a:pPr>
            <a:r>
              <a:rPr lang="de-DE" dirty="0"/>
              <a:t>Bundesweite Imagekampagne</a:t>
            </a:r>
          </a:p>
          <a:p>
            <a:pPr marL="177800" indent="-177800">
              <a:spcBef>
                <a:spcPct val="50000"/>
              </a:spcBef>
              <a:buClr>
                <a:srgbClr val="FF0000"/>
              </a:buClr>
              <a:buFont typeface="Wingdings" pitchFamily="2" charset="2"/>
              <a:buChar char="§"/>
            </a:pPr>
            <a:r>
              <a:rPr lang="de-DE" dirty="0"/>
              <a:t>Aufklärungsfilm DSB</a:t>
            </a:r>
          </a:p>
        </p:txBody>
      </p:sp>
      <p:sp>
        <p:nvSpPr>
          <p:cNvPr id="346116"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6117" name="Text Box 5"/>
          <p:cNvSpPr txBox="1">
            <a:spLocks noChangeArrowheads="1"/>
          </p:cNvSpPr>
          <p:nvPr/>
        </p:nvSpPr>
        <p:spPr bwMode="auto">
          <a:xfrm>
            <a:off x="663820" y="2301876"/>
            <a:ext cx="8096250" cy="263525"/>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Teilziel: Klare interne und externe Profilschärfung des </a:t>
            </a:r>
            <a:r>
              <a:rPr lang="de-DE" sz="2000" dirty="0" smtClean="0">
                <a:solidFill>
                  <a:srgbClr val="4D4D4D"/>
                </a:solidFill>
              </a:rPr>
              <a:t>DSB</a:t>
            </a:r>
            <a:endParaRPr lang="de-DE" sz="2000" dirty="0">
              <a:solidFill>
                <a:srgbClr val="4D4D4D"/>
              </a:solidFill>
            </a:endParaRPr>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7660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15</a:t>
            </a:fld>
            <a:r>
              <a:rPr lang="de-DE" dirty="0"/>
              <a:t> von </a:t>
            </a:r>
            <a:r>
              <a:rPr lang="de-DE" dirty="0" smtClean="0"/>
              <a:t>20</a:t>
            </a:r>
            <a:endParaRPr lang="de-DE" dirty="0"/>
          </a:p>
        </p:txBody>
      </p:sp>
      <p:sp>
        <p:nvSpPr>
          <p:cNvPr id="348162"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8163" name="Text Box 3"/>
          <p:cNvSpPr txBox="1">
            <a:spLocks noChangeArrowheads="1"/>
          </p:cNvSpPr>
          <p:nvPr/>
        </p:nvSpPr>
        <p:spPr bwMode="auto">
          <a:xfrm>
            <a:off x="663820" y="3141664"/>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a:t>Nutzung von Großveranstaltungen für die Mitgliederentwicklung</a:t>
            </a:r>
          </a:p>
          <a:p>
            <a:pPr marL="177800" indent="-177800">
              <a:spcBef>
                <a:spcPct val="50000"/>
              </a:spcBef>
              <a:buClr>
                <a:srgbClr val="FF0000"/>
              </a:buClr>
              <a:buFont typeface="Wingdings" pitchFamily="2" charset="2"/>
              <a:buChar char="§"/>
            </a:pPr>
            <a:r>
              <a:rPr lang="de-DE"/>
              <a:t>DSB-Großveranstaltung mit Außenwirkung in der Öffentlichkeit</a:t>
            </a:r>
          </a:p>
        </p:txBody>
      </p:sp>
      <p:sp>
        <p:nvSpPr>
          <p:cNvPr id="348164"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8165" name="Text Box 5"/>
          <p:cNvSpPr txBox="1">
            <a:spLocks noChangeArrowheads="1"/>
          </p:cNvSpPr>
          <p:nvPr/>
        </p:nvSpPr>
        <p:spPr bwMode="auto">
          <a:xfrm>
            <a:off x="663820" y="2301876"/>
            <a:ext cx="8096250" cy="263525"/>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Teilziel: Klare interne und externe Profilschärfung des </a:t>
            </a:r>
            <a:r>
              <a:rPr lang="de-DE" sz="2000" dirty="0" smtClean="0">
                <a:solidFill>
                  <a:srgbClr val="4D4D4D"/>
                </a:solidFill>
              </a:rPr>
              <a:t>DSB</a:t>
            </a:r>
            <a:endParaRPr lang="de-DE" sz="2000" dirty="0">
              <a:solidFill>
                <a:srgbClr val="4D4D4D"/>
              </a:solidFill>
            </a:endParaRP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3464"/>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9552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16</a:t>
            </a:fld>
            <a:r>
              <a:rPr lang="de-DE" dirty="0"/>
              <a:t> von </a:t>
            </a:r>
            <a:r>
              <a:rPr lang="de-DE" dirty="0" smtClean="0"/>
              <a:t>20</a:t>
            </a:r>
            <a:endParaRPr lang="de-DE" dirty="0"/>
          </a:p>
        </p:txBody>
      </p:sp>
      <p:sp>
        <p:nvSpPr>
          <p:cNvPr id="345090"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5091" name="Text Box 3"/>
          <p:cNvSpPr txBox="1">
            <a:spLocks noChangeArrowheads="1"/>
          </p:cNvSpPr>
          <p:nvPr/>
        </p:nvSpPr>
        <p:spPr bwMode="auto">
          <a:xfrm>
            <a:off x="663820" y="2878139"/>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Rollen- und Aufgabenklärung auf den verschiedenen Ebenen</a:t>
            </a:r>
          </a:p>
          <a:p>
            <a:pPr marL="177800" indent="-177800">
              <a:spcBef>
                <a:spcPct val="50000"/>
              </a:spcBef>
              <a:buClr>
                <a:srgbClr val="FF0000"/>
              </a:buClr>
              <a:buFont typeface="Wingdings" pitchFamily="2" charset="2"/>
              <a:buChar char="§"/>
            </a:pPr>
            <a:r>
              <a:rPr lang="de-DE" dirty="0"/>
              <a:t>Regional-Workshops zum Projekt Mitgliederentwicklung ab 2010</a:t>
            </a:r>
          </a:p>
          <a:p>
            <a:pPr marL="177800" indent="-177800">
              <a:spcBef>
                <a:spcPct val="50000"/>
              </a:spcBef>
              <a:buClr>
                <a:srgbClr val="FF0000"/>
              </a:buClr>
              <a:buFont typeface="Wingdings" pitchFamily="2" charset="2"/>
              <a:buChar char="§"/>
            </a:pPr>
            <a:r>
              <a:rPr lang="de-DE" dirty="0"/>
              <a:t>Regionalmanager</a:t>
            </a:r>
          </a:p>
          <a:p>
            <a:pPr marL="177800" indent="-177800">
              <a:spcBef>
                <a:spcPct val="50000"/>
              </a:spcBef>
              <a:buClr>
                <a:srgbClr val="FF0000"/>
              </a:buClr>
              <a:buFont typeface="Wingdings" pitchFamily="2" charset="2"/>
              <a:buChar char="§"/>
            </a:pPr>
            <a:r>
              <a:rPr lang="de-DE" dirty="0"/>
              <a:t>Zentrale Datenerfassung beim DSB</a:t>
            </a:r>
          </a:p>
          <a:p>
            <a:pPr marL="177800" indent="-177800">
              <a:spcBef>
                <a:spcPct val="50000"/>
              </a:spcBef>
              <a:buClr>
                <a:srgbClr val="FF0000"/>
              </a:buClr>
              <a:buFont typeface="Wingdings" pitchFamily="2" charset="2"/>
              <a:buChar char="§"/>
            </a:pPr>
            <a:r>
              <a:rPr lang="de-DE" dirty="0"/>
              <a:t>Qualifizierungsprozesse</a:t>
            </a:r>
          </a:p>
          <a:p>
            <a:pPr marL="534988" lvl="1">
              <a:spcBef>
                <a:spcPct val="50000"/>
              </a:spcBef>
              <a:buClr>
                <a:srgbClr val="FF0000"/>
              </a:buClr>
              <a:buFont typeface="Wingdings" pitchFamily="2" charset="2"/>
              <a:buChar char="§"/>
            </a:pPr>
            <a:r>
              <a:rPr lang="de-DE" dirty="0"/>
              <a:t>Qualifizierung der Mitarbeitenden</a:t>
            </a:r>
          </a:p>
          <a:p>
            <a:pPr marL="534988" lvl="1">
              <a:spcBef>
                <a:spcPct val="50000"/>
              </a:spcBef>
              <a:buClr>
                <a:srgbClr val="FF0000"/>
              </a:buClr>
              <a:buFont typeface="Wingdings" pitchFamily="2" charset="2"/>
              <a:buChar char="§"/>
            </a:pPr>
            <a:r>
              <a:rPr lang="de-DE" dirty="0"/>
              <a:t>Qualifizierungsreihe für Funktionsträger</a:t>
            </a:r>
          </a:p>
          <a:p>
            <a:pPr marL="534988" lvl="1">
              <a:spcBef>
                <a:spcPct val="50000"/>
              </a:spcBef>
              <a:buClr>
                <a:srgbClr val="FF0000"/>
              </a:buClr>
              <a:buFont typeface="Wingdings" pitchFamily="2" charset="2"/>
              <a:buChar char="§"/>
            </a:pPr>
            <a:r>
              <a:rPr lang="de-DE" dirty="0"/>
              <a:t>Aktuelles Projekt der Frauen: „Von Mentoring zu </a:t>
            </a:r>
            <a:r>
              <a:rPr lang="de-DE" dirty="0" err="1"/>
              <a:t>Superleadership</a:t>
            </a:r>
            <a:r>
              <a:rPr lang="de-DE" dirty="0"/>
              <a:t>“</a:t>
            </a:r>
          </a:p>
        </p:txBody>
      </p:sp>
      <p:sp>
        <p:nvSpPr>
          <p:cNvPr id="345092"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5093"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 Stärkung der Vereinsarbeit</a:t>
            </a: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645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17</a:t>
            </a:fld>
            <a:r>
              <a:rPr lang="de-DE" dirty="0"/>
              <a:t> von </a:t>
            </a:r>
            <a:r>
              <a:rPr lang="de-DE" dirty="0" smtClean="0"/>
              <a:t>20</a:t>
            </a:r>
            <a:endParaRPr lang="de-DE" dirty="0"/>
          </a:p>
        </p:txBody>
      </p:sp>
      <p:sp>
        <p:nvSpPr>
          <p:cNvPr id="349186"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49187" name="Text Box 3"/>
          <p:cNvSpPr txBox="1">
            <a:spLocks noChangeArrowheads="1"/>
          </p:cNvSpPr>
          <p:nvPr/>
        </p:nvSpPr>
        <p:spPr bwMode="auto">
          <a:xfrm>
            <a:off x="663820" y="2749551"/>
            <a:ext cx="8361485"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Einbindung Mitgliederentwicklung in die Übungsleiter Aus-/Fort-/ Weiterbildung</a:t>
            </a:r>
          </a:p>
          <a:p>
            <a:pPr marL="177800" indent="-177800">
              <a:spcBef>
                <a:spcPct val="50000"/>
              </a:spcBef>
              <a:buClr>
                <a:srgbClr val="FF0000"/>
              </a:buClr>
              <a:buFont typeface="Wingdings" pitchFamily="2" charset="2"/>
              <a:buChar char="§"/>
            </a:pPr>
            <a:r>
              <a:rPr lang="de-DE" dirty="0"/>
              <a:t>Qualifizierungsreihe der Landesgeschäftsführer</a:t>
            </a:r>
          </a:p>
          <a:p>
            <a:pPr marL="177800" indent="-177800">
              <a:spcBef>
                <a:spcPct val="50000"/>
              </a:spcBef>
              <a:buClr>
                <a:srgbClr val="FF0000"/>
              </a:buClr>
              <a:buFont typeface="Wingdings" pitchFamily="2" charset="2"/>
              <a:buChar char="§"/>
            </a:pPr>
            <a:r>
              <a:rPr lang="de-DE" dirty="0"/>
              <a:t>Best-</a:t>
            </a:r>
            <a:r>
              <a:rPr lang="de-DE" dirty="0" err="1"/>
              <a:t>Practise</a:t>
            </a:r>
            <a:r>
              <a:rPr lang="de-DE" dirty="0"/>
              <a:t> Plattformen / Ideenpool</a:t>
            </a:r>
          </a:p>
          <a:p>
            <a:pPr marL="177800" indent="-177800">
              <a:spcBef>
                <a:spcPct val="50000"/>
              </a:spcBef>
              <a:buClr>
                <a:srgbClr val="FF0000"/>
              </a:buClr>
              <a:buFont typeface="Wingdings" pitchFamily="2" charset="2"/>
              <a:buChar char="§"/>
            </a:pPr>
            <a:r>
              <a:rPr lang="de-DE" dirty="0"/>
              <a:t>Ehrenamts-/Engagements „Offensive“ Kampagne</a:t>
            </a:r>
          </a:p>
          <a:p>
            <a:pPr marL="177800" indent="-177800">
              <a:spcBef>
                <a:spcPct val="50000"/>
              </a:spcBef>
              <a:buClr>
                <a:srgbClr val="FF0000"/>
              </a:buClr>
              <a:buFont typeface="Wingdings" pitchFamily="2" charset="2"/>
              <a:buChar char="§"/>
            </a:pPr>
            <a:r>
              <a:rPr lang="de-DE" dirty="0"/>
              <a:t>Ehrenamtszertifikat</a:t>
            </a:r>
          </a:p>
          <a:p>
            <a:pPr marL="177800" indent="-177800">
              <a:spcBef>
                <a:spcPct val="50000"/>
              </a:spcBef>
              <a:buClr>
                <a:srgbClr val="FF0000"/>
              </a:buClr>
              <a:buFont typeface="Wingdings" pitchFamily="2" charset="2"/>
              <a:buChar char="§"/>
            </a:pPr>
            <a:r>
              <a:rPr lang="de-DE" dirty="0" err="1"/>
              <a:t>Ehrenamtler</a:t>
            </a:r>
            <a:r>
              <a:rPr lang="de-DE" dirty="0"/>
              <a:t> des Jahres</a:t>
            </a:r>
          </a:p>
          <a:p>
            <a:pPr marL="177800" indent="-177800">
              <a:spcBef>
                <a:spcPct val="50000"/>
              </a:spcBef>
              <a:buClr>
                <a:srgbClr val="FF0000"/>
              </a:buClr>
              <a:buFont typeface="Wingdings" pitchFamily="2" charset="2"/>
              <a:buChar char="§"/>
            </a:pPr>
            <a:r>
              <a:rPr lang="de-DE" dirty="0"/>
              <a:t>Aufgabenbeschreibung für Ehrenamtliche / Zuordnung von Funktionen</a:t>
            </a:r>
          </a:p>
          <a:p>
            <a:pPr marL="177800" indent="-177800">
              <a:spcBef>
                <a:spcPct val="50000"/>
              </a:spcBef>
              <a:buClr>
                <a:srgbClr val="FF0000"/>
              </a:buClr>
              <a:buFont typeface="Wingdings" pitchFamily="2" charset="2"/>
              <a:buChar char="§"/>
            </a:pPr>
            <a:r>
              <a:rPr lang="de-DE" dirty="0"/>
              <a:t>Hilfestellung zur Gewinnung Ehrenamtlicher</a:t>
            </a:r>
          </a:p>
        </p:txBody>
      </p:sp>
      <p:sp>
        <p:nvSpPr>
          <p:cNvPr id="349188"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49189"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 Stärkung der Vereinsarbeit</a:t>
            </a:r>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0081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b="1" dirty="0"/>
              <a:t>Was verbirgt sich hinter </a:t>
            </a:r>
            <a:r>
              <a:rPr lang="de-DE" sz="3200" b="1" dirty="0" smtClean="0"/>
              <a:t/>
            </a:r>
            <a:br>
              <a:rPr lang="de-DE" sz="3200" b="1" dirty="0" smtClean="0"/>
            </a:br>
            <a:r>
              <a:rPr lang="de-DE" sz="3200" b="1" dirty="0" smtClean="0"/>
              <a:t>Ziel </a:t>
            </a:r>
            <a:r>
              <a:rPr lang="de-DE" sz="3200" b="1" dirty="0"/>
              <a:t>im </a:t>
            </a:r>
            <a:r>
              <a:rPr lang="de-DE" sz="3200" b="1" dirty="0" smtClean="0"/>
              <a:t>Visier–Zukunft Schützenverein?</a:t>
            </a:r>
            <a:endParaRPr lang="de-DE" sz="3200" b="1" dirty="0"/>
          </a:p>
        </p:txBody>
      </p:sp>
      <p:sp>
        <p:nvSpPr>
          <p:cNvPr id="3" name="Inhaltsplatzhalter 2"/>
          <p:cNvSpPr>
            <a:spLocks noGrp="1"/>
          </p:cNvSpPr>
          <p:nvPr>
            <p:ph idx="1"/>
          </p:nvPr>
        </p:nvSpPr>
        <p:spPr/>
        <p:txBody>
          <a:bodyPr>
            <a:normAutofit/>
          </a:bodyPr>
          <a:lstStyle/>
          <a:p>
            <a:pPr lvl="0"/>
            <a:r>
              <a:rPr lang="de-DE" sz="2000" dirty="0" smtClean="0">
                <a:solidFill>
                  <a:prstClr val="black"/>
                </a:solidFill>
              </a:rPr>
              <a:t>Die Kampagne ist breit aufgestellt und besteht aus vielen einzelnen </a:t>
            </a:r>
            <a:r>
              <a:rPr lang="de-DE" sz="2000" dirty="0">
                <a:solidFill>
                  <a:prstClr val="black"/>
                </a:solidFill>
              </a:rPr>
              <a:t>B</a:t>
            </a:r>
            <a:r>
              <a:rPr lang="de-DE" sz="2000" dirty="0" smtClean="0">
                <a:solidFill>
                  <a:prstClr val="black"/>
                </a:solidFill>
              </a:rPr>
              <a:t>austeinen.  </a:t>
            </a:r>
            <a:endParaRPr lang="de-DE" sz="2000" dirty="0">
              <a:solidFill>
                <a:prstClr val="black"/>
              </a:solidFill>
            </a:endParaRPr>
          </a:p>
          <a:p>
            <a:pPr lvl="0"/>
            <a:r>
              <a:rPr lang="de-DE" sz="2000" dirty="0" smtClean="0">
                <a:solidFill>
                  <a:prstClr val="black"/>
                </a:solidFill>
              </a:rPr>
              <a:t>Ein Baustein davon war das </a:t>
            </a:r>
            <a:r>
              <a:rPr lang="de-DE" sz="2000" dirty="0">
                <a:solidFill>
                  <a:prstClr val="black"/>
                </a:solidFill>
              </a:rPr>
              <a:t>„Wochenende der Schützenvereine</a:t>
            </a:r>
            <a:r>
              <a:rPr lang="de-DE" sz="2000" dirty="0" smtClean="0">
                <a:solidFill>
                  <a:prstClr val="black"/>
                </a:solidFill>
              </a:rPr>
              <a:t>“. („War“, da in der Sitzung am </a:t>
            </a:r>
            <a:r>
              <a:rPr lang="de-DE" sz="2000" dirty="0" smtClean="0">
                <a:solidFill>
                  <a:prstClr val="black"/>
                </a:solidFill>
              </a:rPr>
              <a:t>28.02.2016 </a:t>
            </a:r>
            <a:r>
              <a:rPr lang="de-DE" sz="2000" dirty="0" smtClean="0">
                <a:solidFill>
                  <a:prstClr val="black"/>
                </a:solidFill>
              </a:rPr>
              <a:t>beschlossen wurde, das „Wochenende der Schützenvereine“ zukünftig nicht mehr zu bewerben!)</a:t>
            </a:r>
          </a:p>
          <a:p>
            <a:pPr lvl="0"/>
            <a:r>
              <a:rPr lang="de-DE" sz="2000" dirty="0" smtClean="0">
                <a:solidFill>
                  <a:prstClr val="black"/>
                </a:solidFill>
              </a:rPr>
              <a:t>Weitere Bausteine sind z.B.: </a:t>
            </a:r>
          </a:p>
          <a:p>
            <a:pPr lvl="1"/>
            <a:r>
              <a:rPr lang="de-DE" sz="1600" dirty="0" smtClean="0">
                <a:solidFill>
                  <a:prstClr val="black"/>
                </a:solidFill>
              </a:rPr>
              <a:t>die Homepage </a:t>
            </a:r>
            <a:r>
              <a:rPr lang="de-DE" sz="1600" dirty="0" smtClean="0">
                <a:solidFill>
                  <a:prstClr val="black"/>
                </a:solidFill>
                <a:hlinkClick r:id="rId2"/>
              </a:rPr>
              <a:t>www.ziel-im-visier.de</a:t>
            </a:r>
            <a:r>
              <a:rPr lang="de-DE" sz="1600" dirty="0" smtClean="0">
                <a:solidFill>
                  <a:prstClr val="black"/>
                </a:solidFill>
              </a:rPr>
              <a:t> als zentrale Informationsplattform</a:t>
            </a:r>
          </a:p>
          <a:p>
            <a:pPr lvl="1"/>
            <a:r>
              <a:rPr lang="de-DE" sz="1600" dirty="0" smtClean="0">
                <a:solidFill>
                  <a:prstClr val="black"/>
                </a:solidFill>
              </a:rPr>
              <a:t>Angebote zum Vereinsservice, um die Vereine bei der täglichen </a:t>
            </a:r>
            <a:r>
              <a:rPr lang="de-DE" sz="1600" dirty="0">
                <a:solidFill>
                  <a:prstClr val="black"/>
                </a:solidFill>
              </a:rPr>
              <a:t>A</a:t>
            </a:r>
            <a:r>
              <a:rPr lang="de-DE" sz="1600" dirty="0" smtClean="0">
                <a:solidFill>
                  <a:prstClr val="black"/>
                </a:solidFill>
              </a:rPr>
              <a:t>rbeit zu unterstützen und so zu stärken und zu entlasten</a:t>
            </a:r>
          </a:p>
          <a:p>
            <a:pPr lvl="1"/>
            <a:r>
              <a:rPr lang="de-DE" sz="1600" dirty="0" smtClean="0">
                <a:solidFill>
                  <a:prstClr val="black"/>
                </a:solidFill>
              </a:rPr>
              <a:t>Angebote für neue Zielgruppen (z.B. Bogensport in Schule / Betrieb)</a:t>
            </a:r>
          </a:p>
          <a:p>
            <a:pPr lvl="1"/>
            <a:r>
              <a:rPr lang="de-DE" sz="1600" dirty="0" smtClean="0">
                <a:solidFill>
                  <a:prstClr val="black"/>
                </a:solidFill>
              </a:rPr>
              <a:t>Interne und externe </a:t>
            </a:r>
            <a:r>
              <a:rPr lang="de-DE" sz="1600" dirty="0">
                <a:solidFill>
                  <a:prstClr val="black"/>
                </a:solidFill>
              </a:rPr>
              <a:t>P</a:t>
            </a:r>
            <a:r>
              <a:rPr lang="de-DE" sz="1600" dirty="0" smtClean="0">
                <a:solidFill>
                  <a:prstClr val="black"/>
                </a:solidFill>
              </a:rPr>
              <a:t>rofilierung der Schützenvereine</a:t>
            </a:r>
          </a:p>
          <a:p>
            <a:pPr lvl="1"/>
            <a:r>
              <a:rPr lang="de-DE" sz="1600" dirty="0" smtClean="0">
                <a:solidFill>
                  <a:prstClr val="black"/>
                </a:solidFill>
              </a:rPr>
              <a:t>Überarbeitung der Verbandsstrukturen des DSB, um eine Mitgliederentwicklung positiv zu beeinflussen  </a:t>
            </a:r>
            <a:endParaRPr lang="de-DE" sz="1600" dirty="0">
              <a:solidFill>
                <a:prstClr val="black"/>
              </a:solidFill>
            </a:endParaRPr>
          </a:p>
          <a:p>
            <a:endParaRPr lang="de-DE"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18</a:t>
            </a:fld>
            <a:r>
              <a:rPr lang="de-DE" dirty="0"/>
              <a:t> von </a:t>
            </a:r>
            <a:r>
              <a:rPr lang="de-DE" dirty="0" smtClean="0"/>
              <a:t>20</a:t>
            </a:r>
            <a:endParaRPr lang="de-DE" dirty="0"/>
          </a:p>
        </p:txBody>
      </p:sp>
    </p:spTree>
    <p:extLst>
      <p:ext uri="{BB962C8B-B14F-4D97-AF65-F5344CB8AC3E}">
        <p14:creationId xmlns:p14="http://schemas.microsoft.com/office/powerpoint/2010/main" val="4078992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b="1" dirty="0"/>
              <a:t>Was </a:t>
            </a:r>
            <a:r>
              <a:rPr lang="de-DE" sz="3200" b="1" dirty="0" smtClean="0"/>
              <a:t>bedeutet dies im Einzelnen?</a:t>
            </a:r>
            <a:endParaRPr lang="de-DE" sz="3200" b="1" dirty="0"/>
          </a:p>
        </p:txBody>
      </p:sp>
      <p:sp>
        <p:nvSpPr>
          <p:cNvPr id="3" name="Inhaltsplatzhalter 2"/>
          <p:cNvSpPr>
            <a:spLocks noGrp="1"/>
          </p:cNvSpPr>
          <p:nvPr>
            <p:ph idx="1"/>
          </p:nvPr>
        </p:nvSpPr>
        <p:spPr/>
        <p:txBody>
          <a:bodyPr>
            <a:normAutofit fontScale="92500" lnSpcReduction="10000"/>
          </a:bodyPr>
          <a:lstStyle/>
          <a:p>
            <a:pPr lvl="0"/>
            <a:r>
              <a:rPr lang="de-DE" sz="2000" dirty="0">
                <a:solidFill>
                  <a:prstClr val="black"/>
                </a:solidFill>
              </a:rPr>
              <a:t>Die Mitgliederentwicklungskampagne „Ziel im Visier – Zukunft Schützenverein“ ist eine Kampagne des Deutschen Schützenbundes mit seinen Landesverbänden.</a:t>
            </a:r>
          </a:p>
          <a:p>
            <a:pPr lvl="0"/>
            <a:r>
              <a:rPr lang="de-DE" sz="2000" dirty="0">
                <a:solidFill>
                  <a:prstClr val="black"/>
                </a:solidFill>
              </a:rPr>
              <a:t>Aus dem Auftritt im Internet wird das „Wochenende der Schützenvereine“ herausgenommen. </a:t>
            </a:r>
            <a:r>
              <a:rPr lang="de-DE" sz="2000" dirty="0" smtClean="0">
                <a:solidFill>
                  <a:prstClr val="black"/>
                </a:solidFill>
              </a:rPr>
              <a:t>Die </a:t>
            </a:r>
            <a:r>
              <a:rPr lang="de-DE" sz="2000" dirty="0" smtClean="0">
                <a:solidFill>
                  <a:prstClr val="black"/>
                </a:solidFill>
              </a:rPr>
              <a:t>Homepage ziel-im-visier.de wird nun in der nächsten Zeit überarbeitet, und erfährt ein </a:t>
            </a:r>
            <a:r>
              <a:rPr lang="de-DE" sz="2000" dirty="0" smtClean="0">
                <a:solidFill>
                  <a:prstClr val="black"/>
                </a:solidFill>
              </a:rPr>
              <a:t>Facelifting</a:t>
            </a:r>
            <a:r>
              <a:rPr lang="de-DE" sz="2000" dirty="0" smtClean="0">
                <a:solidFill>
                  <a:prstClr val="black"/>
                </a:solidFill>
              </a:rPr>
              <a:t>.</a:t>
            </a:r>
          </a:p>
          <a:p>
            <a:pPr lvl="0"/>
            <a:r>
              <a:rPr lang="de-DE" sz="2000" dirty="0" smtClean="0">
                <a:solidFill>
                  <a:prstClr val="black"/>
                </a:solidFill>
              </a:rPr>
              <a:t>Viele damals von der Arbeitsgruppe mit der Führungs-Akademie des DOSB erarbeiten Punkte haben wir bereits umgesetzt.  </a:t>
            </a:r>
          </a:p>
          <a:p>
            <a:pPr lvl="0"/>
            <a:r>
              <a:rPr lang="de-DE" sz="2000" dirty="0" smtClean="0">
                <a:solidFill>
                  <a:prstClr val="black"/>
                </a:solidFill>
              </a:rPr>
              <a:t>Einige müssen noch angegangen werden.</a:t>
            </a:r>
          </a:p>
          <a:p>
            <a:pPr lvl="0"/>
            <a:r>
              <a:rPr lang="de-DE" sz="2000" dirty="0" smtClean="0">
                <a:solidFill>
                  <a:prstClr val="black"/>
                </a:solidFill>
              </a:rPr>
              <a:t>Für die Koordination der zu entwickelnden </a:t>
            </a:r>
            <a:r>
              <a:rPr lang="de-DE" sz="2000" dirty="0">
                <a:solidFill>
                  <a:prstClr val="black"/>
                </a:solidFill>
              </a:rPr>
              <a:t>M</a:t>
            </a:r>
            <a:r>
              <a:rPr lang="de-DE" sz="2000" dirty="0" smtClean="0">
                <a:solidFill>
                  <a:prstClr val="black"/>
                </a:solidFill>
              </a:rPr>
              <a:t>aßnahmen wurde eine kleine Arbeitsgruppe eingesetzt, die nun regelmäßig tagen wird.</a:t>
            </a:r>
          </a:p>
          <a:p>
            <a:pPr lvl="0"/>
            <a:r>
              <a:rPr lang="de-DE" sz="2000" dirty="0" smtClean="0">
                <a:solidFill>
                  <a:prstClr val="black"/>
                </a:solidFill>
              </a:rPr>
              <a:t>Es muss uns gelingen, sämtliche Ebene des </a:t>
            </a:r>
            <a:r>
              <a:rPr lang="de-DE" sz="2000" dirty="0">
                <a:solidFill>
                  <a:prstClr val="black"/>
                </a:solidFill>
              </a:rPr>
              <a:t>V</a:t>
            </a:r>
            <a:r>
              <a:rPr lang="de-DE" sz="2000" dirty="0" smtClean="0">
                <a:solidFill>
                  <a:prstClr val="black"/>
                </a:solidFill>
              </a:rPr>
              <a:t>erbandes für die Mitgliederentwicklung anzusprechen und zu begeistern. Wenn nur einzelne das Ziel einer positiven Beeinflussung der Mitgliederentwicklung vor Augen haben, wird sich der gewünschte Effekt nicht einstellen.   </a:t>
            </a:r>
            <a:endParaRPr lang="de-DE" sz="2000" dirty="0">
              <a:solidFill>
                <a:prstClr val="black"/>
              </a:solidFill>
            </a:endParaRPr>
          </a:p>
          <a:p>
            <a:pPr marL="0" indent="0">
              <a:buNone/>
            </a:pPr>
            <a:endParaRPr lang="de-DE" sz="2000" dirty="0" smtClean="0">
              <a:solidFill>
                <a:prstClr val="black"/>
              </a:solidFill>
            </a:endParaRPr>
          </a:p>
          <a:p>
            <a:pPr lvl="2"/>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158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19</a:t>
            </a:fld>
            <a:r>
              <a:rPr lang="de-DE" dirty="0"/>
              <a:t> von </a:t>
            </a:r>
            <a:r>
              <a:rPr lang="de-DE" dirty="0" smtClean="0"/>
              <a:t>20</a:t>
            </a:r>
            <a:endParaRPr lang="de-DE" dirty="0"/>
          </a:p>
        </p:txBody>
      </p:sp>
    </p:spTree>
    <p:extLst>
      <p:ext uri="{BB962C8B-B14F-4D97-AF65-F5344CB8AC3E}">
        <p14:creationId xmlns:p14="http://schemas.microsoft.com/office/powerpoint/2010/main" val="218263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de-DE" sz="3600" b="1" dirty="0" smtClean="0"/>
              <a:t>Mitgliederentwicklung </a:t>
            </a:r>
            <a:br>
              <a:rPr lang="de-DE" sz="3600" b="1" dirty="0" smtClean="0"/>
            </a:br>
            <a:r>
              <a:rPr lang="de-DE" sz="3600" b="1" dirty="0" smtClean="0"/>
              <a:t>	– ein komplexes </a:t>
            </a:r>
            <a:r>
              <a:rPr lang="de-DE" sz="3600" b="1" dirty="0"/>
              <a:t>T</a:t>
            </a:r>
            <a:r>
              <a:rPr lang="de-DE" sz="3600" b="1" dirty="0" smtClean="0"/>
              <a:t>hema </a:t>
            </a:r>
            <a:endParaRPr lang="de-DE" sz="3600" b="1" dirty="0"/>
          </a:p>
        </p:txBody>
      </p:sp>
      <p:sp>
        <p:nvSpPr>
          <p:cNvPr id="3" name="Inhaltsplatzhalter 2"/>
          <p:cNvSpPr>
            <a:spLocks noGrp="1"/>
          </p:cNvSpPr>
          <p:nvPr>
            <p:ph idx="1"/>
          </p:nvPr>
        </p:nvSpPr>
        <p:spPr/>
        <p:txBody>
          <a:bodyPr>
            <a:normAutofit fontScale="77500" lnSpcReduction="20000"/>
          </a:bodyPr>
          <a:lstStyle/>
          <a:p>
            <a:r>
              <a:rPr lang="de-DE" dirty="0" smtClean="0"/>
              <a:t>Mitgliedergewinnung ist ein komplexes Thema. Es bedarf vieler Stellschrauben und vieler Mitwirkender, damit sie dauerhaft erfolgreich ist.</a:t>
            </a:r>
          </a:p>
          <a:p>
            <a:r>
              <a:rPr lang="de-DE" dirty="0" smtClean="0"/>
              <a:t>Mitgliedergewinnung funktioniert nicht von heute auf morgen sondern erfordert einen langen Atem. </a:t>
            </a:r>
          </a:p>
          <a:p>
            <a:r>
              <a:rPr lang="de-DE" dirty="0" smtClean="0"/>
              <a:t>Eine positive Mitgliederentwicklung (Mitgliederbindung – und Mitgliederneugewinnung) funktioniert nur dann, wenn sie langfristig geplant und umfassend betrieben wird.</a:t>
            </a:r>
          </a:p>
          <a:p>
            <a:r>
              <a:rPr lang="de-DE" dirty="0" smtClean="0"/>
              <a:t>Eine </a:t>
            </a:r>
            <a:r>
              <a:rPr lang="de-DE" dirty="0"/>
              <a:t>p</a:t>
            </a:r>
            <a:r>
              <a:rPr lang="de-DE" dirty="0" smtClean="0"/>
              <a:t>ositive Mitgliederentwicklung ist ein Gebilde aus vielen einzelnen </a:t>
            </a:r>
            <a:r>
              <a:rPr lang="de-DE" dirty="0"/>
              <a:t>B</a:t>
            </a:r>
            <a:r>
              <a:rPr lang="de-DE" dirty="0" smtClean="0"/>
              <a:t>austeinen.</a:t>
            </a:r>
          </a:p>
          <a:p>
            <a:r>
              <a:rPr lang="de-DE" dirty="0" smtClean="0"/>
              <a:t>Mitgliedergewinnung / Mitgliederbindung geschieht im Verein.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6948" y="-3392"/>
            <a:ext cx="1657052" cy="118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2</a:t>
            </a:fld>
            <a:r>
              <a:rPr lang="de-DE" dirty="0"/>
              <a:t> von </a:t>
            </a:r>
            <a:r>
              <a:rPr lang="de-DE" dirty="0" smtClean="0"/>
              <a:t>20</a:t>
            </a:r>
            <a:endParaRPr lang="de-DE" dirty="0"/>
          </a:p>
        </p:txBody>
      </p:sp>
    </p:spTree>
    <p:extLst>
      <p:ext uri="{BB962C8B-B14F-4D97-AF65-F5344CB8AC3E}">
        <p14:creationId xmlns:p14="http://schemas.microsoft.com/office/powerpoint/2010/main" val="1759147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b="1" dirty="0"/>
              <a:t>Was </a:t>
            </a:r>
            <a:r>
              <a:rPr lang="de-DE" sz="3200" b="1" dirty="0" smtClean="0"/>
              <a:t>bedeutet dies im Einzelnen?</a:t>
            </a:r>
            <a:endParaRPr lang="de-DE" sz="3200" b="1" dirty="0"/>
          </a:p>
        </p:txBody>
      </p:sp>
      <p:sp>
        <p:nvSpPr>
          <p:cNvPr id="3" name="Inhaltsplatzhalter 2"/>
          <p:cNvSpPr>
            <a:spLocks noGrp="1"/>
          </p:cNvSpPr>
          <p:nvPr>
            <p:ph idx="1"/>
          </p:nvPr>
        </p:nvSpPr>
        <p:spPr/>
        <p:txBody>
          <a:bodyPr>
            <a:normAutofit/>
          </a:bodyPr>
          <a:lstStyle/>
          <a:p>
            <a:pPr marL="0" lvl="0" indent="0">
              <a:buNone/>
            </a:pPr>
            <a:endParaRPr lang="de-DE" sz="2000" dirty="0" smtClean="0">
              <a:solidFill>
                <a:prstClr val="black"/>
              </a:solidFill>
            </a:endParaRPr>
          </a:p>
          <a:p>
            <a:pPr marL="0" lvl="0" indent="0">
              <a:buNone/>
            </a:pPr>
            <a:endParaRPr lang="de-DE" sz="2000" dirty="0" smtClean="0">
              <a:solidFill>
                <a:prstClr val="black"/>
              </a:solidFill>
            </a:endParaRPr>
          </a:p>
          <a:p>
            <a:pPr marL="0" lvl="0" indent="0" algn="ctr">
              <a:buNone/>
            </a:pPr>
            <a:r>
              <a:rPr lang="de-DE" sz="4800" dirty="0" smtClean="0">
                <a:solidFill>
                  <a:prstClr val="black"/>
                </a:solidFill>
              </a:rPr>
              <a:t>Wir haben große Aufgaben vor uns, packen wir es an!</a:t>
            </a:r>
          </a:p>
          <a:p>
            <a:pPr marL="0" lvl="0" indent="0" algn="ctr">
              <a:buNone/>
            </a:pPr>
            <a:r>
              <a:rPr lang="de-DE" sz="4800" dirty="0" smtClean="0">
                <a:solidFill>
                  <a:prstClr val="black"/>
                </a:solidFill>
              </a:rPr>
              <a:t>Gemeinsam sind wir stark!</a:t>
            </a:r>
          </a:p>
          <a:p>
            <a:pPr marL="0" lvl="0" indent="0" algn="ctr">
              <a:buNone/>
            </a:pPr>
            <a:r>
              <a:rPr lang="de-DE" sz="4800" dirty="0" smtClean="0">
                <a:solidFill>
                  <a:prstClr val="black"/>
                </a:solidFill>
              </a:rPr>
              <a:t>Vielen Dank für Ihren Einsatz!</a:t>
            </a:r>
            <a:endParaRPr lang="de-DE" sz="4800" dirty="0">
              <a:solidFill>
                <a:prstClr val="black"/>
              </a:solidFill>
            </a:endParaRPr>
          </a:p>
          <a:p>
            <a:pPr marL="0" indent="0">
              <a:buNone/>
            </a:pPr>
            <a:endParaRPr lang="de-DE" sz="2000" dirty="0" smtClean="0">
              <a:solidFill>
                <a:prstClr val="black"/>
              </a:solidFill>
            </a:endParaRPr>
          </a:p>
          <a:p>
            <a:pPr lvl="2"/>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5063" y="-3392"/>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smtClean="0"/>
              <a:pPr/>
              <a:t>20</a:t>
            </a:fld>
            <a:r>
              <a:rPr lang="de-DE" dirty="0"/>
              <a:t> </a:t>
            </a:r>
            <a:r>
              <a:rPr lang="de-DE" dirty="0" smtClean="0"/>
              <a:t>von </a:t>
            </a:r>
            <a:r>
              <a:rPr lang="de-DE" dirty="0" smtClean="0"/>
              <a:t>20</a:t>
            </a:r>
            <a:endParaRPr lang="de-DE" dirty="0"/>
          </a:p>
        </p:txBody>
      </p:sp>
    </p:spTree>
    <p:extLst>
      <p:ext uri="{BB962C8B-B14F-4D97-AF65-F5344CB8AC3E}">
        <p14:creationId xmlns:p14="http://schemas.microsoft.com/office/powerpoint/2010/main" val="1267793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b="1" dirty="0"/>
              <a:t>Was verbirgt sich hinter </a:t>
            </a:r>
            <a:r>
              <a:rPr lang="de-DE" sz="3200" b="1" dirty="0" smtClean="0"/>
              <a:t/>
            </a:r>
            <a:br>
              <a:rPr lang="de-DE" sz="3200" b="1" dirty="0" smtClean="0"/>
            </a:br>
            <a:r>
              <a:rPr lang="de-DE" sz="3200" b="1" dirty="0" smtClean="0"/>
              <a:t>Ziel </a:t>
            </a:r>
            <a:r>
              <a:rPr lang="de-DE" sz="3200" b="1" dirty="0"/>
              <a:t>im </a:t>
            </a:r>
            <a:r>
              <a:rPr lang="de-DE" sz="3200" b="1" dirty="0" smtClean="0"/>
              <a:t>Visier–Zukunft Schützenverein?</a:t>
            </a:r>
            <a:endParaRPr lang="de-DE" sz="3200" b="1" dirty="0"/>
          </a:p>
        </p:txBody>
      </p:sp>
      <p:sp>
        <p:nvSpPr>
          <p:cNvPr id="3" name="Inhaltsplatzhalter 2"/>
          <p:cNvSpPr>
            <a:spLocks noGrp="1"/>
          </p:cNvSpPr>
          <p:nvPr>
            <p:ph idx="1"/>
          </p:nvPr>
        </p:nvSpPr>
        <p:spPr/>
        <p:txBody>
          <a:bodyPr>
            <a:normAutofit/>
          </a:bodyPr>
          <a:lstStyle/>
          <a:p>
            <a:pPr lvl="0"/>
            <a:r>
              <a:rPr lang="de-DE" sz="2500" dirty="0">
                <a:solidFill>
                  <a:prstClr val="black"/>
                </a:solidFill>
              </a:rPr>
              <a:t>Die Mitgliederentwicklungskampagne „Ziel im Visier – Zukunft Schützenverein“ </a:t>
            </a:r>
            <a:r>
              <a:rPr lang="de-DE" sz="2500" dirty="0" smtClean="0">
                <a:solidFill>
                  <a:prstClr val="black"/>
                </a:solidFill>
              </a:rPr>
              <a:t>(ZIV) ist eine Kampagne des Deutschen Schützenbundes mit seinen </a:t>
            </a:r>
            <a:r>
              <a:rPr lang="de-DE" sz="2500" dirty="0">
                <a:solidFill>
                  <a:prstClr val="black"/>
                </a:solidFill>
              </a:rPr>
              <a:t>L</a:t>
            </a:r>
            <a:r>
              <a:rPr lang="de-DE" sz="2500" dirty="0" smtClean="0">
                <a:solidFill>
                  <a:prstClr val="black"/>
                </a:solidFill>
              </a:rPr>
              <a:t>andesverbänden. </a:t>
            </a:r>
          </a:p>
          <a:p>
            <a:pPr lvl="0"/>
            <a:r>
              <a:rPr lang="de-DE" sz="2500" dirty="0" smtClean="0">
                <a:solidFill>
                  <a:prstClr val="black"/>
                </a:solidFill>
              </a:rPr>
              <a:t>Bundesverband und Landesverbände möchten den Untergliederungen Hilfen an die </a:t>
            </a:r>
            <a:r>
              <a:rPr lang="de-DE" sz="2500" dirty="0">
                <a:solidFill>
                  <a:prstClr val="black"/>
                </a:solidFill>
              </a:rPr>
              <a:t>H</a:t>
            </a:r>
            <a:r>
              <a:rPr lang="de-DE" sz="2500" dirty="0" smtClean="0">
                <a:solidFill>
                  <a:prstClr val="black"/>
                </a:solidFill>
              </a:rPr>
              <a:t>and geben, mit denen Sie besser eine Mitgliederentwicklung positiv beeinflussen können.  </a:t>
            </a:r>
            <a:endParaRPr lang="de-DE" sz="2500" dirty="0">
              <a:solidFill>
                <a:prstClr val="black"/>
              </a:solidFill>
            </a:endParaRPr>
          </a:p>
          <a:p>
            <a:pPr lvl="0"/>
            <a:r>
              <a:rPr lang="de-DE" sz="2500" dirty="0" smtClean="0">
                <a:solidFill>
                  <a:prstClr val="black"/>
                </a:solidFill>
              </a:rPr>
              <a:t>Die Kampagne ist breit aufgestellt und besteht aus vielen einzelnen </a:t>
            </a:r>
            <a:r>
              <a:rPr lang="de-DE" sz="2500" dirty="0">
                <a:solidFill>
                  <a:prstClr val="black"/>
                </a:solidFill>
              </a:rPr>
              <a:t>B</a:t>
            </a:r>
            <a:r>
              <a:rPr lang="de-DE" sz="2500" dirty="0" smtClean="0">
                <a:solidFill>
                  <a:prstClr val="black"/>
                </a:solidFill>
              </a:rPr>
              <a:t>austeinen.  </a:t>
            </a:r>
            <a:endParaRPr lang="de-DE" sz="25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5062" y="0"/>
            <a:ext cx="1658938"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3</a:t>
            </a:fld>
            <a:r>
              <a:rPr lang="de-DE" dirty="0"/>
              <a:t> von </a:t>
            </a:r>
            <a:r>
              <a:rPr lang="de-DE" dirty="0" smtClean="0"/>
              <a:t>20</a:t>
            </a:r>
            <a:endParaRPr lang="de-DE" dirty="0"/>
          </a:p>
        </p:txBody>
      </p:sp>
    </p:spTree>
    <p:extLst>
      <p:ext uri="{BB962C8B-B14F-4D97-AF65-F5344CB8AC3E}">
        <p14:creationId xmlns:p14="http://schemas.microsoft.com/office/powerpoint/2010/main" val="353037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b="1" dirty="0"/>
              <a:t>Was verbirgt sich hinter </a:t>
            </a:r>
            <a:r>
              <a:rPr lang="de-DE" sz="3200" b="1" dirty="0" smtClean="0"/>
              <a:t/>
            </a:r>
            <a:br>
              <a:rPr lang="de-DE" sz="3200" b="1" dirty="0" smtClean="0"/>
            </a:br>
            <a:r>
              <a:rPr lang="de-DE" sz="3200" b="1" dirty="0" smtClean="0"/>
              <a:t>Ziel </a:t>
            </a:r>
            <a:r>
              <a:rPr lang="de-DE" sz="3200" b="1" dirty="0"/>
              <a:t>im </a:t>
            </a:r>
            <a:r>
              <a:rPr lang="de-DE" sz="3200" b="1" dirty="0" smtClean="0"/>
              <a:t>Visier–Zukunft Schützenverein?</a:t>
            </a:r>
            <a:endParaRPr lang="de-DE" sz="3200" b="1" dirty="0"/>
          </a:p>
        </p:txBody>
      </p:sp>
      <p:sp>
        <p:nvSpPr>
          <p:cNvPr id="3" name="Inhaltsplatzhalter 2"/>
          <p:cNvSpPr>
            <a:spLocks noGrp="1"/>
          </p:cNvSpPr>
          <p:nvPr>
            <p:ph idx="1"/>
          </p:nvPr>
        </p:nvSpPr>
        <p:spPr/>
        <p:txBody>
          <a:bodyPr>
            <a:normAutofit/>
          </a:bodyPr>
          <a:lstStyle/>
          <a:p>
            <a:pPr lvl="0"/>
            <a:r>
              <a:rPr lang="de-DE" sz="2500" dirty="0" smtClean="0"/>
              <a:t>In der Entwicklungsphase von ZIV wurde </a:t>
            </a:r>
            <a:r>
              <a:rPr lang="de-DE" sz="2500" dirty="0"/>
              <a:t>F</a:t>
            </a:r>
            <a:r>
              <a:rPr lang="de-DE" sz="2500" dirty="0" smtClean="0"/>
              <a:t>olgendes erarbeitet:</a:t>
            </a:r>
            <a:endParaRPr lang="de-DE" sz="25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158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2119054"/>
            <a:ext cx="5255171" cy="3678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3081" y="2119054"/>
            <a:ext cx="1895277" cy="354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34"/>
          <p:cNvSpPr txBox="1">
            <a:spLocks noChangeArrowheads="1"/>
          </p:cNvSpPr>
          <p:nvPr/>
        </p:nvSpPr>
        <p:spPr bwMode="auto">
          <a:xfrm rot="185643">
            <a:off x="4276101" y="3035290"/>
            <a:ext cx="2142723" cy="353943"/>
          </a:xfrm>
          <a:prstGeom prst="rect">
            <a:avLst/>
          </a:prstGeom>
          <a:noFill/>
          <a:ln w="9525">
            <a:noFill/>
            <a:miter lim="800000"/>
            <a:headEnd/>
            <a:tailEnd/>
          </a:ln>
          <a:effectLst/>
        </p:spPr>
        <p:txBody>
          <a:bodyPr wrap="square">
            <a:spAutoFit/>
          </a:bodyPr>
          <a:lstStyle/>
          <a:p>
            <a:pPr algn="ctr">
              <a:spcBef>
                <a:spcPct val="50000"/>
              </a:spcBef>
            </a:pPr>
            <a:r>
              <a:rPr lang="de-DE" sz="1700" dirty="0"/>
              <a:t>Teilziele</a:t>
            </a:r>
          </a:p>
        </p:txBody>
      </p:sp>
      <p:sp>
        <p:nvSpPr>
          <p:cNvPr id="8" name="Text Box 33"/>
          <p:cNvSpPr txBox="1">
            <a:spLocks noChangeArrowheads="1"/>
          </p:cNvSpPr>
          <p:nvPr/>
        </p:nvSpPr>
        <p:spPr bwMode="auto">
          <a:xfrm rot="325021">
            <a:off x="3861962" y="3811199"/>
            <a:ext cx="2520950" cy="366712"/>
          </a:xfrm>
          <a:prstGeom prst="rect">
            <a:avLst/>
          </a:prstGeom>
          <a:noFill/>
          <a:ln w="9525">
            <a:noFill/>
            <a:miter lim="800000"/>
            <a:headEnd/>
            <a:tailEnd/>
          </a:ln>
          <a:effectLst/>
        </p:spPr>
        <p:txBody>
          <a:bodyPr>
            <a:spAutoFit/>
          </a:bodyPr>
          <a:lstStyle/>
          <a:p>
            <a:pPr algn="ctr">
              <a:spcBef>
                <a:spcPct val="50000"/>
              </a:spcBef>
            </a:pPr>
            <a:r>
              <a:rPr lang="de-DE" dirty="0"/>
              <a:t>Strategien</a:t>
            </a:r>
          </a:p>
        </p:txBody>
      </p:sp>
      <p:sp>
        <p:nvSpPr>
          <p:cNvPr id="9" name="Text Box 32"/>
          <p:cNvSpPr txBox="1">
            <a:spLocks noChangeArrowheads="1"/>
          </p:cNvSpPr>
          <p:nvPr/>
        </p:nvSpPr>
        <p:spPr bwMode="auto">
          <a:xfrm rot="481390">
            <a:off x="3793165" y="4755261"/>
            <a:ext cx="2520950" cy="366713"/>
          </a:xfrm>
          <a:prstGeom prst="rect">
            <a:avLst/>
          </a:prstGeom>
          <a:noFill/>
          <a:ln w="9525">
            <a:noFill/>
            <a:miter lim="800000"/>
            <a:headEnd/>
            <a:tailEnd/>
          </a:ln>
          <a:effectLst/>
        </p:spPr>
        <p:txBody>
          <a:bodyPr>
            <a:spAutoFit/>
          </a:bodyPr>
          <a:lstStyle/>
          <a:p>
            <a:pPr algn="ctr">
              <a:spcBef>
                <a:spcPct val="50000"/>
              </a:spcBef>
            </a:pPr>
            <a:r>
              <a:rPr lang="de-DE" dirty="0"/>
              <a:t>Maßnahmen</a:t>
            </a:r>
          </a:p>
        </p:txBody>
      </p:sp>
      <p:sp>
        <p:nvSpPr>
          <p:cNvPr id="10"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4</a:t>
            </a:fld>
            <a:r>
              <a:rPr lang="de-DE" dirty="0"/>
              <a:t> von </a:t>
            </a:r>
            <a:r>
              <a:rPr lang="de-DE" dirty="0" smtClean="0"/>
              <a:t>20</a:t>
            </a:r>
            <a:endParaRPr lang="de-DE" dirty="0"/>
          </a:p>
        </p:txBody>
      </p:sp>
    </p:spTree>
    <p:extLst>
      <p:ext uri="{BB962C8B-B14F-4D97-AF65-F5344CB8AC3E}">
        <p14:creationId xmlns:p14="http://schemas.microsoft.com/office/powerpoint/2010/main" val="4812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5</a:t>
            </a:fld>
            <a:r>
              <a:rPr lang="de-DE" dirty="0"/>
              <a:t> von </a:t>
            </a:r>
            <a:r>
              <a:rPr lang="de-DE" dirty="0" smtClean="0"/>
              <a:t>20</a:t>
            </a:r>
            <a:endParaRPr lang="de-DE" dirty="0"/>
          </a:p>
        </p:txBody>
      </p:sp>
      <p:sp>
        <p:nvSpPr>
          <p:cNvPr id="337922" name="Rectangle 2"/>
          <p:cNvSpPr>
            <a:spLocks noGrp="1" noChangeArrowheads="1"/>
          </p:cNvSpPr>
          <p:nvPr>
            <p:ph type="title"/>
          </p:nvPr>
        </p:nvSpPr>
        <p:spPr/>
        <p:txBody>
          <a:bodyPr>
            <a:normAutofit/>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37924"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i="1" dirty="0"/>
              <a:t>Zie</a:t>
            </a:r>
            <a:r>
              <a:rPr lang="de-DE" sz="2000" b="1" dirty="0"/>
              <a:t>lsetzungen</a:t>
            </a:r>
          </a:p>
        </p:txBody>
      </p:sp>
      <p:sp>
        <p:nvSpPr>
          <p:cNvPr id="337925" name="Text Box 5"/>
          <p:cNvSpPr txBox="1">
            <a:spLocks noChangeArrowheads="1"/>
          </p:cNvSpPr>
          <p:nvPr/>
        </p:nvSpPr>
        <p:spPr bwMode="auto">
          <a:xfrm>
            <a:off x="663820" y="2565400"/>
            <a:ext cx="7962900" cy="306388"/>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Leitziel:</a:t>
            </a:r>
          </a:p>
          <a:p>
            <a:pPr>
              <a:spcBef>
                <a:spcPct val="50000"/>
              </a:spcBef>
            </a:pPr>
            <a:r>
              <a:rPr lang="de-DE" sz="2000" b="1" dirty="0">
                <a:solidFill>
                  <a:srgbClr val="4D4D4D"/>
                </a:solidFill>
              </a:rPr>
              <a:t>(mindestens) 1,5 Millionen Mitglieder in den Vereinen bis zum Jahr 2018</a:t>
            </a:r>
          </a:p>
        </p:txBody>
      </p:sp>
      <p:sp>
        <p:nvSpPr>
          <p:cNvPr id="337934" name="Text Box 14"/>
          <p:cNvSpPr txBox="1">
            <a:spLocks noChangeArrowheads="1"/>
          </p:cNvSpPr>
          <p:nvPr/>
        </p:nvSpPr>
        <p:spPr bwMode="auto">
          <a:xfrm>
            <a:off x="663820" y="4005264"/>
            <a:ext cx="7962900" cy="1800225"/>
          </a:xfrm>
          <a:prstGeom prst="rect">
            <a:avLst/>
          </a:prstGeom>
          <a:noFill/>
          <a:ln w="9525">
            <a:noFill/>
            <a:miter lim="800000"/>
            <a:headEnd/>
            <a:tailEnd/>
          </a:ln>
          <a:effectLst/>
        </p:spPr>
        <p:txBody>
          <a:bodyPr lIns="0" tIns="0" rIns="0" bIns="0"/>
          <a:lstStyle/>
          <a:p>
            <a:pPr marL="177800" indent="-177800">
              <a:spcBef>
                <a:spcPct val="50000"/>
              </a:spcBef>
            </a:pPr>
            <a:r>
              <a:rPr lang="de-DE" sz="2000" dirty="0">
                <a:solidFill>
                  <a:srgbClr val="4D4D4D"/>
                </a:solidFill>
              </a:rPr>
              <a:t>Teilziele:</a:t>
            </a:r>
          </a:p>
          <a:p>
            <a:pPr marL="177800" indent="-177800">
              <a:spcBef>
                <a:spcPct val="50000"/>
              </a:spcBef>
              <a:buClr>
                <a:srgbClr val="FF0000"/>
              </a:buClr>
              <a:buFont typeface="Wingdings" pitchFamily="2" charset="2"/>
              <a:buChar char="§"/>
            </a:pPr>
            <a:r>
              <a:rPr lang="de-DE" sz="2000" dirty="0"/>
              <a:t>Stärkung der Mitgliederbindung im Schützenverein</a:t>
            </a:r>
          </a:p>
          <a:p>
            <a:pPr marL="177800" indent="-177800">
              <a:spcBef>
                <a:spcPct val="50000"/>
              </a:spcBef>
              <a:buClr>
                <a:srgbClr val="FF0000"/>
              </a:buClr>
              <a:buFont typeface="Wingdings" pitchFamily="2" charset="2"/>
              <a:buChar char="§"/>
            </a:pPr>
            <a:r>
              <a:rPr lang="de-DE" sz="2000" dirty="0"/>
              <a:t>Mitgliederneugewinnung</a:t>
            </a:r>
          </a:p>
          <a:p>
            <a:pPr marL="177800" indent="-177800">
              <a:spcBef>
                <a:spcPct val="50000"/>
              </a:spcBef>
              <a:buClr>
                <a:srgbClr val="FF0000"/>
              </a:buClr>
              <a:buFont typeface="Wingdings" pitchFamily="2" charset="2"/>
              <a:buChar char="§"/>
            </a:pPr>
            <a:r>
              <a:rPr lang="de-DE" sz="2000" dirty="0"/>
              <a:t>Klare interne und externe Profilierung des </a:t>
            </a:r>
            <a:r>
              <a:rPr lang="de-DE" sz="2000" dirty="0" smtClean="0"/>
              <a:t>DSB</a:t>
            </a:r>
            <a:endParaRPr lang="de-DE" sz="2000" dirty="0"/>
          </a:p>
          <a:p>
            <a:pPr marL="177800" indent="-177800">
              <a:spcBef>
                <a:spcPct val="50000"/>
              </a:spcBef>
              <a:buClr>
                <a:srgbClr val="FF0000"/>
              </a:buClr>
              <a:buFont typeface="Wingdings" pitchFamily="2" charset="2"/>
              <a:buChar char="§"/>
            </a:pPr>
            <a:r>
              <a:rPr lang="de-DE" sz="2000" dirty="0"/>
              <a:t>Stärkung der Vereinsarbeit</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3043"/>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157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6</a:t>
            </a:fld>
            <a:r>
              <a:rPr lang="de-DE" dirty="0"/>
              <a:t> von </a:t>
            </a:r>
            <a:r>
              <a:rPr lang="de-DE" dirty="0" smtClean="0"/>
              <a:t>20</a:t>
            </a:r>
            <a:endParaRPr lang="de-DE" dirty="0"/>
          </a:p>
        </p:txBody>
      </p:sp>
      <p:sp>
        <p:nvSpPr>
          <p:cNvPr id="358403" name="Rectangle 3"/>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58404" name="Text Box 4"/>
          <p:cNvSpPr txBox="1">
            <a:spLocks noChangeArrowheads="1"/>
          </p:cNvSpPr>
          <p:nvPr/>
        </p:nvSpPr>
        <p:spPr bwMode="auto">
          <a:xfrm>
            <a:off x="663820" y="2849564"/>
            <a:ext cx="7962900"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sz="2000" dirty="0"/>
              <a:t>Stärkung der Mitgliederbindung im Schützenverein</a:t>
            </a:r>
          </a:p>
          <a:p>
            <a:pPr marL="814388" lvl="1" indent="-279400">
              <a:spcBef>
                <a:spcPct val="50000"/>
              </a:spcBef>
              <a:buClr>
                <a:srgbClr val="FF0000"/>
              </a:buClr>
              <a:buFontTx/>
              <a:buChar char="-"/>
            </a:pPr>
            <a:r>
              <a:rPr lang="de-DE" sz="2000" dirty="0"/>
              <a:t>Strategie: Nutzung der bereits vorhandenen hohen Bindungswirkung und stärkere Verknüpfung von sportlichen und sozialen Angeboten </a:t>
            </a:r>
          </a:p>
          <a:p>
            <a:pPr marL="177800" indent="-177800">
              <a:spcBef>
                <a:spcPct val="50000"/>
              </a:spcBef>
              <a:buClr>
                <a:srgbClr val="FF0000"/>
              </a:buClr>
              <a:buFont typeface="Wingdings" pitchFamily="2" charset="2"/>
              <a:buChar char="§"/>
            </a:pPr>
            <a:r>
              <a:rPr lang="de-DE" sz="2000" dirty="0"/>
              <a:t>Mitgliederneugewinnung</a:t>
            </a:r>
          </a:p>
          <a:p>
            <a:pPr marL="814388" lvl="1" indent="-279400">
              <a:spcBef>
                <a:spcPct val="50000"/>
              </a:spcBef>
              <a:buClr>
                <a:srgbClr val="FF0000"/>
              </a:buClr>
              <a:buFontTx/>
              <a:buChar char="-"/>
            </a:pPr>
            <a:r>
              <a:rPr lang="de-DE" sz="2000" dirty="0"/>
              <a:t>Strategie: Schwerpunktsetzung bei ausgewählten Zielgruppen (Jugend, Wiedereinsteiger und Wiedereinsteigerinnen, Senioren und Seniorinnen)</a:t>
            </a:r>
          </a:p>
          <a:p>
            <a:pPr marL="814388" lvl="1" indent="-279400">
              <a:spcBef>
                <a:spcPct val="50000"/>
              </a:spcBef>
              <a:buClr>
                <a:srgbClr val="FF0000"/>
              </a:buClr>
              <a:buFontTx/>
              <a:buChar char="-"/>
            </a:pPr>
            <a:r>
              <a:rPr lang="de-DE" sz="2000" dirty="0"/>
              <a:t>Strategie: Nutzung des Bogensport und von Trendsportarten</a:t>
            </a:r>
          </a:p>
        </p:txBody>
      </p:sp>
      <p:sp>
        <p:nvSpPr>
          <p:cNvPr id="358405" name="Text Box 5"/>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dirty="0"/>
              <a:t>Zielsetzungen und strategische Ausrichtung</a:t>
            </a:r>
          </a:p>
        </p:txBody>
      </p:sp>
      <p:sp>
        <p:nvSpPr>
          <p:cNvPr id="358406" name="Text Box 6"/>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Teilziele</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4727"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3325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7</a:t>
            </a:fld>
            <a:r>
              <a:rPr lang="de-DE" dirty="0"/>
              <a:t> von </a:t>
            </a:r>
            <a:r>
              <a:rPr lang="de-DE" dirty="0" smtClean="0"/>
              <a:t>20</a:t>
            </a:r>
            <a:endParaRPr lang="de-DE" dirty="0"/>
          </a:p>
        </p:txBody>
      </p:sp>
      <p:sp>
        <p:nvSpPr>
          <p:cNvPr id="360450"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60451" name="Text Box 3"/>
          <p:cNvSpPr txBox="1">
            <a:spLocks noChangeArrowheads="1"/>
          </p:cNvSpPr>
          <p:nvPr/>
        </p:nvSpPr>
        <p:spPr bwMode="auto">
          <a:xfrm>
            <a:off x="663820" y="2849564"/>
            <a:ext cx="7962900" cy="3316287"/>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Klare interne und externe Profilierung des DSB </a:t>
            </a:r>
            <a:endParaRPr lang="de-DE" dirty="0" smtClean="0"/>
          </a:p>
          <a:p>
            <a:pPr marL="177800" indent="-177800">
              <a:spcBef>
                <a:spcPct val="50000"/>
              </a:spcBef>
              <a:buClr>
                <a:srgbClr val="FF0000"/>
              </a:buClr>
              <a:buFont typeface="Wingdings" pitchFamily="2" charset="2"/>
              <a:buChar char="§"/>
            </a:pPr>
            <a:r>
              <a:rPr lang="de-DE" dirty="0" smtClean="0"/>
              <a:t>Strategie</a:t>
            </a:r>
            <a:r>
              <a:rPr lang="de-DE" dirty="0"/>
              <a:t>: Profilschärfung im DSB</a:t>
            </a:r>
          </a:p>
          <a:p>
            <a:pPr marL="814388" lvl="1" indent="-279400">
              <a:spcBef>
                <a:spcPct val="50000"/>
              </a:spcBef>
              <a:buClr>
                <a:srgbClr val="FF0000"/>
              </a:buClr>
              <a:buFontTx/>
              <a:buChar char="-"/>
            </a:pPr>
            <a:r>
              <a:rPr lang="de-DE" dirty="0"/>
              <a:t>Strategie: Stärkung des positive Bildes der Schützenvereine im DSB in der Öffentlichkeit</a:t>
            </a:r>
          </a:p>
          <a:p>
            <a:pPr marL="177800" indent="-177800">
              <a:spcBef>
                <a:spcPct val="50000"/>
              </a:spcBef>
              <a:buClr>
                <a:srgbClr val="FF0000"/>
              </a:buClr>
              <a:buFont typeface="Wingdings" pitchFamily="2" charset="2"/>
              <a:buChar char="§"/>
            </a:pPr>
            <a:r>
              <a:rPr lang="de-DE" dirty="0"/>
              <a:t>Stärkung der Vereinsarbeit</a:t>
            </a:r>
          </a:p>
          <a:p>
            <a:pPr marL="814388" lvl="1" indent="-279400">
              <a:spcBef>
                <a:spcPct val="50000"/>
              </a:spcBef>
              <a:buClr>
                <a:srgbClr val="FF0000"/>
              </a:buClr>
              <a:buFontTx/>
              <a:buChar char="-"/>
            </a:pPr>
            <a:r>
              <a:rPr lang="de-DE" dirty="0"/>
              <a:t>Strategie: Qualifizierung der ehren- und hauptamtlichen Mitarbeitern/ Mitarbeiterinnen auf allen Ebenen</a:t>
            </a:r>
          </a:p>
          <a:p>
            <a:pPr marL="814388" lvl="1" indent="-279400">
              <a:spcBef>
                <a:spcPct val="50000"/>
              </a:spcBef>
              <a:buClr>
                <a:srgbClr val="FF0000"/>
              </a:buClr>
              <a:buFontTx/>
              <a:buChar char="-"/>
            </a:pPr>
            <a:r>
              <a:rPr lang="de-DE" dirty="0"/>
              <a:t>Strategie: Aufgabendefinition der Verbandsebene zur Unterstützung der Vereine</a:t>
            </a:r>
          </a:p>
        </p:txBody>
      </p:sp>
      <p:sp>
        <p:nvSpPr>
          <p:cNvPr id="360452"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Zielsetzungen und strategische Ausrichtung</a:t>
            </a:r>
          </a:p>
        </p:txBody>
      </p:sp>
      <p:sp>
        <p:nvSpPr>
          <p:cNvPr id="360453"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Teilziele</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2439" y="3464"/>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2555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8</a:t>
            </a:fld>
            <a:r>
              <a:rPr lang="de-DE" dirty="0"/>
              <a:t> von </a:t>
            </a:r>
            <a:r>
              <a:rPr lang="de-DE" dirty="0" smtClean="0"/>
              <a:t>20</a:t>
            </a:r>
            <a:endParaRPr lang="de-DE" dirty="0"/>
          </a:p>
        </p:txBody>
      </p:sp>
      <p:sp>
        <p:nvSpPr>
          <p:cNvPr id="338946"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38947" name="Text Box 3"/>
          <p:cNvSpPr txBox="1">
            <a:spLocks noChangeArrowheads="1"/>
          </p:cNvSpPr>
          <p:nvPr/>
        </p:nvSpPr>
        <p:spPr bwMode="auto">
          <a:xfrm>
            <a:off x="663820" y="2878139"/>
            <a:ext cx="7962900"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dirty="0"/>
              <a:t>Vereinsoffensive</a:t>
            </a:r>
          </a:p>
          <a:p>
            <a:pPr marL="177800" indent="-177800">
              <a:spcBef>
                <a:spcPct val="50000"/>
              </a:spcBef>
              <a:buClr>
                <a:srgbClr val="FF0000"/>
              </a:buClr>
              <a:buFont typeface="Wingdings" pitchFamily="2" charset="2"/>
              <a:buChar char="§"/>
            </a:pPr>
            <a:r>
              <a:rPr lang="de-DE" dirty="0"/>
              <a:t>Darstellung der Angebote im Verein</a:t>
            </a:r>
          </a:p>
          <a:p>
            <a:pPr marL="177800" indent="-177800">
              <a:spcBef>
                <a:spcPct val="50000"/>
              </a:spcBef>
              <a:buClr>
                <a:srgbClr val="FF0000"/>
              </a:buClr>
              <a:buFont typeface="Wingdings" pitchFamily="2" charset="2"/>
              <a:buChar char="§"/>
            </a:pPr>
            <a:r>
              <a:rPr lang="de-DE" dirty="0"/>
              <a:t>„Bring-Mit“-Aktion</a:t>
            </a:r>
          </a:p>
          <a:p>
            <a:pPr marL="177800" indent="-177800">
              <a:spcBef>
                <a:spcPct val="50000"/>
              </a:spcBef>
              <a:buClr>
                <a:srgbClr val="FF0000"/>
              </a:buClr>
              <a:buFont typeface="Wingdings" pitchFamily="2" charset="2"/>
              <a:buChar char="§"/>
            </a:pPr>
            <a:r>
              <a:rPr lang="de-DE" dirty="0"/>
              <a:t>Ansprechpartner für Neumitglieder in den Vereinen</a:t>
            </a:r>
          </a:p>
          <a:p>
            <a:pPr marL="177800" indent="-177800">
              <a:spcBef>
                <a:spcPct val="50000"/>
              </a:spcBef>
              <a:buClr>
                <a:srgbClr val="FF0000"/>
              </a:buClr>
              <a:buFont typeface="Wingdings" pitchFamily="2" charset="2"/>
              <a:buChar char="§"/>
            </a:pPr>
            <a:r>
              <a:rPr lang="de-DE" dirty="0"/>
              <a:t>Steigerung der Attraktivität und Erweiterung des Angebots für Ältere</a:t>
            </a:r>
          </a:p>
          <a:p>
            <a:pPr marL="534988" lvl="1">
              <a:spcBef>
                <a:spcPct val="50000"/>
              </a:spcBef>
              <a:buClr>
                <a:srgbClr val="FF0000"/>
              </a:buClr>
              <a:buFont typeface="Wingdings" pitchFamily="2" charset="2"/>
              <a:buChar char="§"/>
            </a:pPr>
            <a:r>
              <a:rPr lang="de-DE" dirty="0"/>
              <a:t> Auflageschießen 50</a:t>
            </a:r>
            <a:r>
              <a:rPr lang="de-DE" baseline="30000" dirty="0"/>
              <a:t>+</a:t>
            </a:r>
          </a:p>
          <a:p>
            <a:pPr marL="534988" lvl="1">
              <a:spcBef>
                <a:spcPct val="50000"/>
              </a:spcBef>
              <a:buClr>
                <a:srgbClr val="FF0000"/>
              </a:buClr>
              <a:buFont typeface="Wingdings" pitchFamily="2" charset="2"/>
              <a:buChar char="§"/>
            </a:pPr>
            <a:r>
              <a:rPr lang="de-DE" dirty="0"/>
              <a:t> 50</a:t>
            </a:r>
            <a:r>
              <a:rPr lang="de-DE" baseline="30000" dirty="0"/>
              <a:t>+</a:t>
            </a:r>
            <a:r>
              <a:rPr lang="de-DE" dirty="0"/>
              <a:t> -Programm</a:t>
            </a:r>
          </a:p>
          <a:p>
            <a:pPr marL="177800" indent="-177800">
              <a:spcBef>
                <a:spcPct val="50000"/>
              </a:spcBef>
              <a:buClr>
                <a:srgbClr val="FF0000"/>
              </a:buClr>
              <a:buFont typeface="Wingdings" pitchFamily="2" charset="2"/>
              <a:buChar char="§"/>
            </a:pPr>
            <a:r>
              <a:rPr lang="de-DE" dirty="0"/>
              <a:t>Tag der Schützenvereine in Deutschland</a:t>
            </a:r>
          </a:p>
          <a:p>
            <a:pPr marL="177800" indent="-177800">
              <a:lnSpc>
                <a:spcPts val="2900"/>
              </a:lnSpc>
              <a:spcAft>
                <a:spcPts val="1200"/>
              </a:spcAft>
              <a:buClr>
                <a:schemeClr val="hlink"/>
              </a:buClr>
              <a:buFont typeface="Monotype Sorts" pitchFamily="2" charset="2"/>
              <a:buChar char="n"/>
            </a:pPr>
            <a:endParaRPr lang="de-DE" dirty="0">
              <a:sym typeface="Wingdings" pitchFamily="2" charset="2"/>
            </a:endParaRPr>
          </a:p>
        </p:txBody>
      </p:sp>
      <p:sp>
        <p:nvSpPr>
          <p:cNvPr id="338948"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38949"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dirty="0">
                <a:solidFill>
                  <a:srgbClr val="4D4D4D"/>
                </a:solidFill>
              </a:rPr>
              <a:t>Teilziel: Stärkung der Mitgliederbindung im Schützenverein</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506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8375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p:cNvSpPr>
            <a:spLocks noGrp="1"/>
          </p:cNvSpPr>
          <p:nvPr>
            <p:ph type="ftr" sz="quarter" idx="10"/>
          </p:nvPr>
        </p:nvSpPr>
        <p:spPr>
          <a:xfrm>
            <a:off x="663820" y="6477000"/>
            <a:ext cx="8153400" cy="184666"/>
          </a:xfrm>
        </p:spPr>
        <p:txBody>
          <a:bodyPr/>
          <a:lstStyle/>
          <a:p>
            <a:r>
              <a:rPr lang="de-DE" dirty="0"/>
              <a:t>Ziel im Visier – Zukunft Schützenverein // 08.03.2016  // Deutscher Schützenbund, Lahnstr. 120, 65195 Wiesbaden	</a:t>
            </a:r>
            <a:fld id="{3FEFC96F-99CA-4EBA-9BF1-FB2B328808FA}" type="slidenum">
              <a:rPr lang="de-DE"/>
              <a:pPr/>
              <a:t>9</a:t>
            </a:fld>
            <a:r>
              <a:rPr lang="de-DE" dirty="0"/>
              <a:t> von </a:t>
            </a:r>
            <a:r>
              <a:rPr lang="de-DE" dirty="0" smtClean="0"/>
              <a:t>20</a:t>
            </a:r>
            <a:endParaRPr lang="de-DE" dirty="0"/>
          </a:p>
        </p:txBody>
      </p:sp>
      <p:sp>
        <p:nvSpPr>
          <p:cNvPr id="339970" name="Rectangle 2"/>
          <p:cNvSpPr>
            <a:spLocks noGrp="1" noChangeArrowheads="1"/>
          </p:cNvSpPr>
          <p:nvPr>
            <p:ph type="title"/>
          </p:nvPr>
        </p:nvSpPr>
        <p:spPr/>
        <p:txBody>
          <a:bodyPr/>
          <a:lstStyle/>
          <a:p>
            <a:pPr algn="l"/>
            <a:r>
              <a:rPr lang="de-DE" sz="3200" b="1" dirty="0">
                <a:solidFill>
                  <a:prstClr val="black"/>
                </a:solidFill>
              </a:rPr>
              <a:t>Was verbirgt sich hinter </a:t>
            </a:r>
            <a:br>
              <a:rPr lang="de-DE" sz="3200" b="1" dirty="0">
                <a:solidFill>
                  <a:prstClr val="black"/>
                </a:solidFill>
              </a:rPr>
            </a:br>
            <a:r>
              <a:rPr lang="de-DE" sz="3200" b="1" dirty="0">
                <a:solidFill>
                  <a:prstClr val="black"/>
                </a:solidFill>
              </a:rPr>
              <a:t>Ziel im Visier–Zukunft Schützenverein?</a:t>
            </a:r>
            <a:endParaRPr lang="de-DE" dirty="0"/>
          </a:p>
        </p:txBody>
      </p:sp>
      <p:sp>
        <p:nvSpPr>
          <p:cNvPr id="339971" name="Text Box 3"/>
          <p:cNvSpPr txBox="1">
            <a:spLocks noChangeArrowheads="1"/>
          </p:cNvSpPr>
          <p:nvPr/>
        </p:nvSpPr>
        <p:spPr bwMode="auto">
          <a:xfrm>
            <a:off x="663820" y="2878139"/>
            <a:ext cx="7962900" cy="3095625"/>
          </a:xfrm>
          <a:prstGeom prst="rect">
            <a:avLst/>
          </a:prstGeom>
          <a:noFill/>
          <a:ln w="9525">
            <a:noFill/>
            <a:miter lim="800000"/>
            <a:headEnd/>
            <a:tailEnd/>
          </a:ln>
          <a:effectLst/>
        </p:spPr>
        <p:txBody>
          <a:bodyPr lIns="0" tIns="0" rIns="0" bIns="0"/>
          <a:lstStyle/>
          <a:p>
            <a:pPr marL="177800" indent="-177800">
              <a:spcBef>
                <a:spcPct val="50000"/>
              </a:spcBef>
              <a:buClr>
                <a:srgbClr val="FF0000"/>
              </a:buClr>
              <a:buFont typeface="Wingdings" pitchFamily="2" charset="2"/>
              <a:buChar char="§"/>
            </a:pPr>
            <a:r>
              <a:rPr lang="de-DE"/>
              <a:t>Wettbewerbe im Traditionsbereich</a:t>
            </a:r>
          </a:p>
          <a:p>
            <a:pPr marL="177800" indent="-177800">
              <a:spcBef>
                <a:spcPct val="50000"/>
              </a:spcBef>
              <a:buClr>
                <a:srgbClr val="FF0000"/>
              </a:buClr>
              <a:buFont typeface="Wingdings" pitchFamily="2" charset="2"/>
              <a:buChar char="§"/>
            </a:pPr>
            <a:r>
              <a:rPr lang="de-DE"/>
              <a:t>Erstellung breitensportlicher Varianten von Schießsportdisziplinen</a:t>
            </a:r>
          </a:p>
          <a:p>
            <a:pPr marL="177800" indent="-177800">
              <a:lnSpc>
                <a:spcPts val="2900"/>
              </a:lnSpc>
              <a:spcAft>
                <a:spcPts val="1200"/>
              </a:spcAft>
              <a:buClr>
                <a:schemeClr val="hlink"/>
              </a:buClr>
              <a:buFont typeface="Monotype Sorts" pitchFamily="2" charset="2"/>
              <a:buChar char="n"/>
            </a:pPr>
            <a:endParaRPr lang="de-DE">
              <a:sym typeface="Wingdings" pitchFamily="2" charset="2"/>
            </a:endParaRPr>
          </a:p>
        </p:txBody>
      </p:sp>
      <p:sp>
        <p:nvSpPr>
          <p:cNvPr id="339972" name="Text Box 4"/>
          <p:cNvSpPr txBox="1">
            <a:spLocks noChangeArrowheads="1"/>
          </p:cNvSpPr>
          <p:nvPr/>
        </p:nvSpPr>
        <p:spPr bwMode="auto">
          <a:xfrm>
            <a:off x="663820" y="1978025"/>
            <a:ext cx="7962900" cy="306388"/>
          </a:xfrm>
          <a:prstGeom prst="rect">
            <a:avLst/>
          </a:prstGeom>
          <a:noFill/>
          <a:ln w="9525">
            <a:noFill/>
            <a:miter lim="800000"/>
            <a:headEnd/>
            <a:tailEnd/>
          </a:ln>
          <a:effectLst/>
        </p:spPr>
        <p:txBody>
          <a:bodyPr lIns="0" tIns="0" rIns="0" bIns="0"/>
          <a:lstStyle/>
          <a:p>
            <a:pPr>
              <a:spcBef>
                <a:spcPct val="50000"/>
              </a:spcBef>
            </a:pPr>
            <a:r>
              <a:rPr lang="de-DE" sz="2000" b="1"/>
              <a:t>Maßnahmenplan</a:t>
            </a:r>
          </a:p>
        </p:txBody>
      </p:sp>
      <p:sp>
        <p:nvSpPr>
          <p:cNvPr id="339973" name="Text Box 5"/>
          <p:cNvSpPr txBox="1">
            <a:spLocks noChangeArrowheads="1"/>
          </p:cNvSpPr>
          <p:nvPr/>
        </p:nvSpPr>
        <p:spPr bwMode="auto">
          <a:xfrm>
            <a:off x="663820" y="2301875"/>
            <a:ext cx="7962900" cy="306388"/>
          </a:xfrm>
          <a:prstGeom prst="rect">
            <a:avLst/>
          </a:prstGeom>
          <a:noFill/>
          <a:ln w="9525">
            <a:noFill/>
            <a:miter lim="800000"/>
            <a:headEnd/>
            <a:tailEnd/>
          </a:ln>
          <a:effectLst/>
        </p:spPr>
        <p:txBody>
          <a:bodyPr lIns="0" tIns="0" rIns="0" bIns="0"/>
          <a:lstStyle/>
          <a:p>
            <a:pPr>
              <a:spcBef>
                <a:spcPct val="50000"/>
              </a:spcBef>
            </a:pPr>
            <a:r>
              <a:rPr lang="de-DE" sz="2000">
                <a:solidFill>
                  <a:srgbClr val="4D4D4D"/>
                </a:solidFill>
              </a:rPr>
              <a:t>Teilziel:</a:t>
            </a:r>
            <a:r>
              <a:rPr lang="de-DE" sz="2000"/>
              <a:t> </a:t>
            </a:r>
            <a:r>
              <a:rPr lang="de-DE" sz="2000">
                <a:solidFill>
                  <a:srgbClr val="4D4D4D"/>
                </a:solidFill>
              </a:rPr>
              <a:t>Stärkung der Mitgliederbindung im Schützenverein</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1583" y="0"/>
            <a:ext cx="1658937" cy="118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0864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3162</Words>
  <Application>Microsoft Office PowerPoint</Application>
  <PresentationFormat>Bildschirmpräsentation (4:3)</PresentationFormat>
  <Paragraphs>284</Paragraphs>
  <Slides>20</Slides>
  <Notes>13</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vt:lpstr>
      <vt:lpstr>PowerPoint-Präsentation</vt:lpstr>
      <vt:lpstr>Mitgliederentwicklung   – ein komplexes Thema </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verbirgt sich hinter  Ziel im Visier–Zukunft Schützenverein?</vt:lpstr>
      <vt:lpstr>Was bedeutet dies im Einzelnen?</vt:lpstr>
      <vt:lpstr>Was bedeutet dies im Einzelnen?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Robert Garmeister</dc:creator>
  <cp:lastModifiedBy>Robert Garmeister</cp:lastModifiedBy>
  <cp:revision>14</cp:revision>
  <dcterms:created xsi:type="dcterms:W3CDTF">2016-03-03T15:48:21Z</dcterms:created>
  <dcterms:modified xsi:type="dcterms:W3CDTF">2016-03-14T09:36:56Z</dcterms:modified>
</cp:coreProperties>
</file>