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257" r:id="rId4"/>
    <p:sldId id="560" r:id="rId5"/>
    <p:sldId id="379" r:id="rId6"/>
    <p:sldId id="581" r:id="rId7"/>
    <p:sldId id="579" r:id="rId8"/>
    <p:sldId id="580" r:id="rId9"/>
    <p:sldId id="582" r:id="rId10"/>
    <p:sldId id="586" r:id="rId11"/>
    <p:sldId id="583" r:id="rId12"/>
    <p:sldId id="584" r:id="rId13"/>
    <p:sldId id="585" r:id="rId14"/>
    <p:sldId id="587" r:id="rId15"/>
    <p:sldId id="588" r:id="rId16"/>
    <p:sldId id="577" r:id="rId17"/>
  </p:sldIdLst>
  <p:sldSz cx="9145588" cy="6858000"/>
  <p:notesSz cx="67611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58585A"/>
    <a:srgbClr val="E61D08"/>
    <a:srgbClr val="FF0000"/>
    <a:srgbClr val="D61C0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84725" autoAdjust="0"/>
  </p:normalViewPr>
  <p:slideViewPr>
    <p:cSldViewPr showGuides="1">
      <p:cViewPr>
        <p:scale>
          <a:sx n="80" d="100"/>
          <a:sy n="80" d="100"/>
        </p:scale>
        <p:origin x="-1522" y="149"/>
      </p:cViewPr>
      <p:guideLst>
        <p:guide orient="horz" pos="3294"/>
        <p:guide orient="horz" pos="2160"/>
        <p:guide orient="horz" pos="300"/>
        <p:guide pos="385"/>
        <p:guide pos="2880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29763" y="0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C14364E-ABE5-490C-8A5D-2E76C038EB8B}" type="datetimeFigureOut">
              <a:rPr lang="de-DE" smtClean="0"/>
              <a:t>17.07.2015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5FEF3AA-EB11-47E4-8649-303D717638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82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665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665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47CD8F6-1974-419F-9776-73509A04E9C0}" type="datetimeFigureOut">
              <a:rPr lang="de-DE" smtClean="0"/>
              <a:t>17.07.2015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4277"/>
            <a:ext cx="2929837" cy="49665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762" y="9444277"/>
            <a:ext cx="2929837" cy="49665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6E2AAC30-BB02-41AF-BC48-E470020BEA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44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>
          <a:xfrm>
            <a:off x="677381" y="4722417"/>
            <a:ext cx="5407983" cy="4474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 hasCustomPrompt="1"/>
          </p:nvPr>
        </p:nvSpPr>
        <p:spPr>
          <a:xfrm>
            <a:off x="2211856" y="4293171"/>
            <a:ext cx="6249370" cy="7920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196530" y="5085184"/>
            <a:ext cx="6239715" cy="576064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buNone/>
              <a:defRPr sz="25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266131" y="6510252"/>
            <a:ext cx="8821266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de-DE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Führungs-Akademie des DOSB ///</a:t>
            </a:r>
            <a:r>
              <a:rPr lang="de-DE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 Willy-Brandt-Platz 2 /// 50679 Köln /// Tel 0221/221 220 13 /// Fax 0221/221 220 14 /// info@fuehrungs-akademie.de /// </a:t>
            </a:r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www.fuehrungs-akademie.de</a:t>
            </a:r>
          </a:p>
          <a:p>
            <a:pPr eaLnBrk="1" hangingPunct="1"/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5588" cy="246951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00" y="4275481"/>
            <a:ext cx="697031" cy="7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9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919" y="2130426"/>
            <a:ext cx="777375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934" y="274638"/>
            <a:ext cx="8231029" cy="114300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934" y="1600201"/>
            <a:ext cx="8231029" cy="4525963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600"/>
              </a:spcAft>
              <a:defRPr sz="2800"/>
            </a:lvl1pPr>
            <a:lvl2pPr algn="l">
              <a:spcBef>
                <a:spcPts val="600"/>
              </a:spcBef>
              <a:spcAft>
                <a:spcPts val="600"/>
              </a:spcAft>
              <a:defRPr sz="2400"/>
            </a:lvl2pPr>
            <a:lvl3pPr algn="l">
              <a:spcBef>
                <a:spcPts val="600"/>
              </a:spcBef>
              <a:spcAft>
                <a:spcPts val="600"/>
              </a:spcAft>
              <a:defRPr sz="2400"/>
            </a:lvl3pPr>
            <a:lvl4pPr algn="l">
              <a:spcBef>
                <a:spcPts val="600"/>
              </a:spcBef>
              <a:spcAft>
                <a:spcPts val="600"/>
              </a:spcAft>
              <a:defRPr sz="2400"/>
            </a:lvl4pPr>
            <a:lvl5pPr algn="l">
              <a:spcBef>
                <a:spcPts val="6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540662" y="6356351"/>
            <a:ext cx="2133971" cy="365125"/>
          </a:xfrm>
        </p:spPr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5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4406901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80" y="1600201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9007" y="1600201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0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73051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0" y="1435101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8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7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 / Unter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83325" y="1628800"/>
            <a:ext cx="8044893" cy="3276226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2"/>
              </a:buBlip>
              <a:defRPr/>
            </a:lvl1pPr>
            <a:lvl2pPr marL="538163" indent="-269875">
              <a:buFont typeface="Wingdings" panose="05000000000000000000" pitchFamily="2" charset="2"/>
              <a:buChar char="§"/>
              <a:defRPr/>
            </a:lvl2pPr>
            <a:lvl3pPr marL="712788" indent="-174625">
              <a:buFont typeface="Symbol" panose="05050102010706020507" pitchFamily="18" charset="2"/>
              <a:buChar char="-"/>
              <a:defRPr/>
            </a:lvl3pPr>
            <a:lvl4pPr marL="901700" indent="-188913">
              <a:buFont typeface="Arial" panose="020B0604020202020204" pitchFamily="34" charset="0"/>
              <a:buChar char="•"/>
              <a:defRPr/>
            </a:lvl4pPr>
            <a:lvl5pPr marL="1076325" indent="-17462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71551" y="271656"/>
            <a:ext cx="644951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551" y="742574"/>
            <a:ext cx="644951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0997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0551" y="274639"/>
            <a:ext cx="2057757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80" y="274639"/>
            <a:ext cx="6020845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6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 / Unterpr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1551" y="1732475"/>
            <a:ext cx="8056667" cy="432048"/>
          </a:xfr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551" y="2146305"/>
            <a:ext cx="8056667" cy="359395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83325" y="2745162"/>
            <a:ext cx="8044894" cy="327622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835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5750" y="1768043"/>
            <a:ext cx="8087183" cy="4318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67722" y="2164525"/>
            <a:ext cx="7712193" cy="503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701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1552" y="271656"/>
            <a:ext cx="644951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83325" y="1628800"/>
            <a:ext cx="8044893" cy="453650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dirty="0" smtClean="0"/>
              <a:t>Fließtext</a:t>
            </a:r>
          </a:p>
          <a:p>
            <a:pPr lvl="0"/>
            <a:endParaRPr lang="de-DE" dirty="0" smtClean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552" y="742576"/>
            <a:ext cx="644951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5225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/ Unter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83325" y="1628800"/>
            <a:ext cx="8044893" cy="3276226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2"/>
              </a:buBlip>
              <a:defRPr/>
            </a:lvl1pPr>
            <a:lvl2pPr marL="538163" indent="-269875">
              <a:buFont typeface="Wingdings" panose="05000000000000000000" pitchFamily="2" charset="2"/>
              <a:buChar char="§"/>
              <a:defRPr/>
            </a:lvl2pPr>
            <a:lvl3pPr marL="712788" indent="-174625">
              <a:buFont typeface="Symbol" panose="05050102010706020507" pitchFamily="18" charset="2"/>
              <a:buChar char="-"/>
              <a:defRPr/>
            </a:lvl3pPr>
            <a:lvl4pPr marL="901700" indent="-188913">
              <a:buFont typeface="Arial" panose="020B0604020202020204" pitchFamily="34" charset="0"/>
              <a:buChar char="•"/>
              <a:defRPr/>
            </a:lvl4pPr>
            <a:lvl5pPr marL="1076325" indent="-17462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71551" y="271656"/>
            <a:ext cx="644951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551" y="742574"/>
            <a:ext cx="644951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2944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1551" y="271656"/>
            <a:ext cx="644951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83325" y="1628800"/>
            <a:ext cx="8044893" cy="453650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dirty="0" smtClean="0"/>
              <a:t>Fließtext</a:t>
            </a:r>
          </a:p>
          <a:p>
            <a:pPr lvl="0"/>
            <a:endParaRPr lang="de-DE" dirty="0" smtClean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551" y="742574"/>
            <a:ext cx="644951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3428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1551" y="271656"/>
            <a:ext cx="644951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551" y="742574"/>
            <a:ext cx="644951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9806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/>
        </p:nvSpPr>
        <p:spPr bwMode="auto">
          <a:xfrm>
            <a:off x="686594" y="1177431"/>
            <a:ext cx="7772400" cy="468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76250" indent="-476250"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Monotype Sorts" pitchFamily="2" charset="2"/>
              <a:buChar char="n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76300" indent="-209550" algn="l" rtl="0" eaLnBrk="0" fontAlgn="base" hangingPunct="0">
              <a:lnSpc>
                <a:spcPts val="2400"/>
              </a:lnSpc>
              <a:spcBef>
                <a:spcPts val="2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295400" indent="-228600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714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4pPr>
            <a:lvl5pPr marL="2133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Light" pitchFamily="2" charset="0"/>
              </a:defRPr>
            </a:lvl5pPr>
            <a:lvl6pPr marL="2590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Light" pitchFamily="2" charset="0"/>
              </a:defRPr>
            </a:lvl6pPr>
            <a:lvl7pPr marL="3048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Light" pitchFamily="2" charset="0"/>
              </a:defRPr>
            </a:lvl7pPr>
            <a:lvl8pPr marL="350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Light" pitchFamily="2" charset="0"/>
              </a:defRPr>
            </a:lvl8pPr>
            <a:lvl9pPr marL="3962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Light" pitchFamily="2" charset="0"/>
              </a:defRPr>
            </a:lvl9pPr>
          </a:lstStyle>
          <a:p>
            <a:pPr lvl="3" algn="l">
              <a:spcAft>
                <a:spcPts val="100"/>
              </a:spcAft>
              <a:buFont typeface="Monotype Sorts" pitchFamily="2" charset="2"/>
              <a:buNone/>
            </a:pPr>
            <a:endParaRPr lang="de-DE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 algn="l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Führungs-Akademie</a:t>
            </a:r>
            <a:r>
              <a:rPr lang="de-DE" sz="20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des DOSB</a:t>
            </a: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spcAft>
                <a:spcPts val="100"/>
              </a:spcAft>
              <a:buFont typeface="Monotype Sort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Willy-Brandt-Platz 2</a:t>
            </a:r>
          </a:p>
          <a:p>
            <a:pPr lvl="3" algn="l">
              <a:spcAft>
                <a:spcPts val="100"/>
              </a:spcAft>
              <a:buFont typeface="Monotype Sort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50679 </a:t>
            </a: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Köln</a:t>
            </a:r>
          </a:p>
          <a:p>
            <a:pPr algn="ctr">
              <a:spcAft>
                <a:spcPts val="100"/>
              </a:spcAft>
              <a:buFont typeface="Monotype Sorts" pitchFamily="2" charset="2"/>
              <a:buNone/>
            </a:pPr>
            <a:endParaRPr lang="de-DE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 algn="l">
              <a:spcAft>
                <a:spcPts val="100"/>
              </a:spcAft>
              <a:buFont typeface="Monotype Sorts" pitchFamily="2" charset="2"/>
              <a:buNone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Telefon</a:t>
            </a: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0221-221 220 13</a:t>
            </a:r>
          </a:p>
          <a:p>
            <a:pPr lvl="3" algn="l">
              <a:spcAft>
                <a:spcPts val="100"/>
              </a:spcAft>
              <a:buFont typeface="Monotype Sorts" pitchFamily="2" charset="2"/>
              <a:buNone/>
            </a:pP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Telefax: 0221-221 220 14</a:t>
            </a:r>
          </a:p>
          <a:p>
            <a:pPr lvl="3" algn="l">
              <a:spcAft>
                <a:spcPts val="100"/>
              </a:spcAft>
              <a:buFont typeface="Monotype Sorts" pitchFamily="2" charset="2"/>
              <a:buNone/>
            </a:pP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 </a:t>
            </a:r>
            <a:r>
              <a:rPr lang="de-DE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info@fuehrungs-akademie</a:t>
            </a: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3" algn="l">
              <a:spcAft>
                <a:spcPts val="100"/>
              </a:spcAft>
              <a:buFont typeface="Monotype Sorts" pitchFamily="2" charset="2"/>
              <a:buNone/>
            </a:pPr>
            <a:r>
              <a:rPr lang="de-DE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www.fuehrungs-akademie.de 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77096" y="1723583"/>
            <a:ext cx="4608512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i="1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optional: Name FA-Mitarbeiter(in)</a:t>
            </a: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71551" y="271656"/>
            <a:ext cx="644951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KONTAKT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90" y="2054752"/>
            <a:ext cx="582708" cy="6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7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469" y="2751138"/>
            <a:ext cx="8231029" cy="327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50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469" y="2751138"/>
            <a:ext cx="8231029" cy="327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63935" y="6477000"/>
            <a:ext cx="8154816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96EB-ECA9-4E18-BB9C-516A7FD2671C}" type="slidenum">
              <a:rPr lang="de-DE"/>
              <a:pPr>
                <a:defRPr/>
              </a:pPr>
              <a:t>‹Nr.›</a:t>
            </a:fld>
            <a:r>
              <a:rPr lang="de-DE" dirty="0"/>
              <a:t> /// </a:t>
            </a:r>
            <a:r>
              <a:rPr lang="de-DE" dirty="0">
                <a:solidFill>
                  <a:srgbClr val="4D4D4D"/>
                </a:solidFill>
              </a:rPr>
              <a:t>Anforderungen an moderne Sportvereine </a:t>
            </a:r>
            <a:r>
              <a:rPr lang="de-DE" dirty="0"/>
              <a:t>///</a:t>
            </a:r>
            <a:fld id="{D02D0535-3682-436B-A41D-3B1B4D070905}" type="datetime1">
              <a:rPr lang="de-DE"/>
              <a:pPr>
                <a:defRPr/>
              </a:pPr>
              <a:t>17.07.2015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7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3935" y="1978026"/>
            <a:ext cx="7964283" cy="4043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23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3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8245202" y="6515472"/>
            <a:ext cx="66048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eaLnBrk="1" hangingPunct="1"/>
            <a:fld id="{C851F97E-BE06-4629-8253-1C434AB4497C}" type="slidenum">
              <a:rPr lang="de-DE" sz="1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/>
              <a:t>‹Nr.›</a:t>
            </a:fld>
            <a:endParaRPr lang="de-DE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-1722" y="6309320"/>
            <a:ext cx="9145588" cy="0"/>
          </a:xfrm>
          <a:prstGeom prst="line">
            <a:avLst/>
          </a:prstGeom>
          <a:ln w="19050">
            <a:solidFill>
              <a:srgbClr val="F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" y="6396568"/>
            <a:ext cx="145939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62" r:id="rId4"/>
    <p:sldLayoutId id="2147483671" r:id="rId5"/>
    <p:sldLayoutId id="2147483690" r:id="rId6"/>
    <p:sldLayoutId id="214748372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38163" indent="-269875" algn="l" defTabSz="914400" rtl="0" eaLnBrk="1" latinLnBrk="0" hangingPunct="1">
        <a:spcBef>
          <a:spcPct val="20000"/>
        </a:spcBef>
        <a:buClr>
          <a:srgbClr val="FF0000"/>
        </a:buClr>
        <a:buFont typeface="Symbol" pitchFamily="18" charset="2"/>
        <a:buChar char="-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712788" indent="-1746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901700" indent="-188913" algn="l" defTabSz="914400" rtl="0" eaLnBrk="1" latinLnBrk="0" hangingPunct="1">
        <a:spcBef>
          <a:spcPct val="20000"/>
        </a:spcBef>
        <a:buClr>
          <a:srgbClr val="FF0000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6325" indent="-174625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80" y="1600201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79" y="6356351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FD8B-F88E-48C8-9752-544F3600751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17.07.2015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743" y="6356351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4338" y="6356351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C679-C115-417C-8D30-14120C7E8B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671" y="0"/>
            <a:ext cx="10381778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1856" y="4221163"/>
            <a:ext cx="6249370" cy="792013"/>
          </a:xfrm>
        </p:spPr>
        <p:txBody>
          <a:bodyPr>
            <a:normAutofit fontScale="90000"/>
          </a:bodyPr>
          <a:lstStyle/>
          <a:p>
            <a:r>
              <a:rPr lang="de-DE" altLang="de-DE" sz="2400" dirty="0" smtClean="0"/>
              <a:t>Deutscher Schützenbund</a:t>
            </a:r>
            <a:br>
              <a:rPr lang="de-DE" altLang="de-DE" sz="2400" dirty="0" smtClean="0"/>
            </a:br>
            <a:r>
              <a:rPr lang="de-DE" altLang="de-DE" sz="2400" dirty="0" smtClean="0"/>
              <a:t>Ziel im Visier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6530" y="5085184"/>
            <a:ext cx="6768752" cy="1512168"/>
          </a:xfrm>
        </p:spPr>
        <p:txBody>
          <a:bodyPr>
            <a:normAutofit/>
          </a:bodyPr>
          <a:lstStyle/>
          <a:p>
            <a:r>
              <a:rPr lang="de-DE" altLang="de-DE" sz="2400" dirty="0" smtClean="0"/>
              <a:t>Sitzung der Landesbeauftragten</a:t>
            </a:r>
          </a:p>
          <a:p>
            <a:r>
              <a:rPr lang="de-DE" altLang="de-DE" sz="2400" dirty="0" smtClean="0"/>
              <a:t>04. Juli 2015</a:t>
            </a:r>
          </a:p>
        </p:txBody>
      </p:sp>
    </p:spTree>
    <p:extLst>
      <p:ext uri="{BB962C8B-B14F-4D97-AF65-F5344CB8AC3E}">
        <p14:creationId xmlns:p14="http://schemas.microsoft.com/office/powerpoint/2010/main" val="2402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ym typeface="Wingdings 3"/>
              </a:rPr>
              <a:t>„WBS unterwegs“  Präsidium geht in die Regionen (zu den Vereinen) zu unterschiedlichen Themenstellungen / Austausch („Stammtische“)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ym typeface="Wingdings 3"/>
              </a:rPr>
              <a:t>Mitmachprogramm Sommerbiathlon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ym typeface="Wingdings 3"/>
              </a:rPr>
              <a:t>Kampagne „Schützen sind wertvoll“ von der WSB-Jugend (kann von allen Verbänden genutzt werden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ym typeface="Wingdings 3"/>
              </a:rPr>
              <a:t>Fragebogen zur Mitgliederbindung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ym typeface="Wingdings 3"/>
              </a:rPr>
              <a:t>Online-Trainerbörse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ym typeface="Wingdings 3"/>
              </a:rPr>
              <a:t>Trainerausbildungen &amp; Belohnungen für absolvierte Ausbildung</a:t>
            </a: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der Landesverbände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Teil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7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583325" y="1628800"/>
            <a:ext cx="8044893" cy="410445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Ausschreibung von Wettbewerben in den Schulen zur Gestaltung von Vereinsplakaten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OSM-Gespräche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Kurz-Fortbildungen zu verschiedenen Themenstellungen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Mitgliederentwicklung als feststehender Tagesordnungspunkt in der Vorstands-/Präsidiumssitzung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Veranstaltung mit Vertretern der Kommune/der Politik; „Behördentag“ in Westfalen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Seniorentag </a:t>
            </a:r>
            <a:r>
              <a:rPr lang="de-DE" dirty="0" smtClean="0">
                <a:sym typeface="Wingdings 3"/>
              </a:rPr>
              <a:t> Einbindung der Vereine vor 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>
                <a:sym typeface="Wingdings 3"/>
              </a:rPr>
              <a:t>WSB-Jugendcamp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>
                <a:sym typeface="Wingdings 3"/>
              </a:rPr>
              <a:t>Ehrungen im Verein: Bildungsgutscheine statt Zinnteller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Aktivitäten der Landesverbände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Teil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76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94" y="116632"/>
            <a:ext cx="6223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98834" y="2780928"/>
            <a:ext cx="8044893" cy="327622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Zwei Konzepte entwickeln als Wahlmöglichkeit für die Verbände:</a:t>
            </a:r>
          </a:p>
          <a:p>
            <a:r>
              <a:rPr lang="de-DE" dirty="0" smtClean="0"/>
              <a:t>Zielgruppe &amp; Nutzen </a:t>
            </a:r>
          </a:p>
          <a:p>
            <a:r>
              <a:rPr lang="de-DE" dirty="0" smtClean="0"/>
              <a:t>Organisation </a:t>
            </a:r>
          </a:p>
          <a:p>
            <a:r>
              <a:rPr lang="de-DE" dirty="0" smtClean="0"/>
              <a:t>Rahmenbedingungen</a:t>
            </a:r>
          </a:p>
          <a:p>
            <a:r>
              <a:rPr lang="de-DE" dirty="0" smtClean="0"/>
              <a:t>Programmablauf / Themen</a:t>
            </a:r>
          </a:p>
          <a:p>
            <a:r>
              <a:rPr lang="de-DE" dirty="0" smtClean="0"/>
              <a:t>Kosten</a:t>
            </a:r>
          </a:p>
          <a:p>
            <a:r>
              <a:rPr lang="de-DE" dirty="0" smtClean="0"/>
              <a:t>Zeitplan / Zeitraum / Vorschläge für Zeitpunkt</a:t>
            </a:r>
          </a:p>
          <a:p>
            <a:pPr marL="0" indent="0">
              <a:buNone/>
            </a:pPr>
            <a:r>
              <a:rPr lang="de-DE" dirty="0" smtClean="0">
                <a:sym typeface="Wingdings 3"/>
              </a:rPr>
              <a:t></a:t>
            </a:r>
            <a:r>
              <a:rPr lang="de-DE" dirty="0" smtClean="0"/>
              <a:t>Konzepte liegen Ende August vor, anschl. Diskussion in den </a:t>
            </a:r>
            <a:br>
              <a:rPr lang="de-DE" dirty="0" smtClean="0"/>
            </a:br>
            <a:r>
              <a:rPr lang="de-DE" dirty="0" smtClean="0"/>
              <a:t>   Verbänden &amp; Entscheidung für ein Format</a:t>
            </a:r>
          </a:p>
          <a:p>
            <a:pPr marL="0" indent="0">
              <a:buNone/>
            </a:pPr>
            <a:r>
              <a:rPr lang="de-DE" dirty="0" smtClean="0">
                <a:sym typeface="Wingdings 3"/>
              </a:rPr>
              <a:t></a:t>
            </a:r>
            <a:r>
              <a:rPr lang="de-DE" dirty="0" smtClean="0"/>
              <a:t>Umsetzung bis Ende 2016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Regionalkonferenzen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8080190"/>
              </p:ext>
            </p:extLst>
          </p:nvPr>
        </p:nvGraphicFramePr>
        <p:xfrm>
          <a:off x="540348" y="908720"/>
          <a:ext cx="7848870" cy="1407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56184"/>
                <a:gridCol w="3576396"/>
                <a:gridCol w="261629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Zielgruppe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Angebot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Bezirke / Kreise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Gemeinsam erarbeiten, wie die Vereine unterstützt werden können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Workshop max. 60 TN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Vereine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Best-Practice &amp; Aufzeigen von Leidensdruck</a:t>
                      </a:r>
                      <a:r>
                        <a:rPr lang="de-DE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(evtl. Praxisteil?)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„Kongress“ unbegrenzt</a:t>
                      </a: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49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Veronika Rücker, Niclas Bruns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5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560349" y="1628800"/>
            <a:ext cx="7468829" cy="496855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Einstieg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Auseinandersetzung mit der aktuellen Situation der Schützenvereine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Bericht über die Aktivitäten im eigenen LV von den LV-Beauftragten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Aktivitäten der Bundesebene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Planung der Regionalkonferenzen 2015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12354" y="332656"/>
            <a:ext cx="644951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altLang="de-DE" dirty="0" smtClean="0"/>
              <a:t>Ablauf</a:t>
            </a: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12354" y="803574"/>
            <a:ext cx="6449515" cy="310162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 sz="2000" kern="12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38163" indent="-269875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712788" indent="-174625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01700" indent="-188913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076325" indent="-174625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Workshop mit den Landesbeauftragten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4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83325" y="1412776"/>
            <a:ext cx="7589869" cy="40405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Was wird sich für die Schützenvereine in den nächsten 5 Jahren ändern? Mit welchen Herausforderungen müssen sie sich auseinandersetzen?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Was glauben Sie, für welche Herausforderungen haben die Vereine schon Lösungsansätze? Wo haben sie sich schon auf den Weg gemacht und wo noch nicht?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Was glauben Sie, warum die Schützenvereine noch nicht aktiv geworden sind?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Wie könnte der Landesverband sehr konkret die Vereine bei der Bewältigung der Hausforderungen unterstützen?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Wie könnte der Deutsche Schützenbund die Landesverbände bei der Arbeit in Richtung der Vereine unterstützen?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51" y="271656"/>
            <a:ext cx="7529635" cy="432048"/>
          </a:xfrm>
        </p:spPr>
        <p:txBody>
          <a:bodyPr>
            <a:noAutofit/>
          </a:bodyPr>
          <a:lstStyle/>
          <a:p>
            <a:r>
              <a:rPr lang="de-DE" altLang="de-DE" dirty="0" smtClean="0">
                <a:solidFill>
                  <a:srgbClr val="000000"/>
                </a:solidFill>
              </a:rPr>
              <a:t>Landkarte des Wandels für die Schützenvereine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Sammlung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6399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74" y="99142"/>
            <a:ext cx="556425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83325" y="1268760"/>
            <a:ext cx="8044893" cy="424847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Demographische Entwicklung</a:t>
            </a:r>
          </a:p>
          <a:p>
            <a:r>
              <a:rPr lang="de-DE" dirty="0" smtClean="0"/>
              <a:t>Verschiebung der Altersstruktur: </a:t>
            </a:r>
          </a:p>
          <a:p>
            <a:pPr lvl="1"/>
            <a:r>
              <a:rPr lang="de-DE" dirty="0" smtClean="0"/>
              <a:t>+ Anteil an Senioren (Potential zur Mitgliederentwicklung)</a:t>
            </a:r>
            <a:br>
              <a:rPr lang="de-DE" dirty="0" smtClean="0"/>
            </a:br>
            <a:r>
              <a:rPr lang="de-DE" dirty="0" smtClean="0"/>
              <a:t>- weniger Kinder &amp; Jugendliche</a:t>
            </a:r>
            <a:br>
              <a:rPr lang="de-DE" dirty="0" smtClean="0"/>
            </a:br>
            <a:r>
              <a:rPr lang="de-DE" dirty="0" smtClean="0"/>
              <a:t>+ Zuwanderung</a:t>
            </a:r>
            <a:endParaRPr lang="de-DE" dirty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dirty="0" smtClean="0"/>
              <a:t>Veränderung im ehrenamtlichen Engagement</a:t>
            </a:r>
          </a:p>
          <a:p>
            <a:r>
              <a:rPr lang="de-DE" dirty="0" smtClean="0"/>
              <a:t>Überalterung der Vorstände</a:t>
            </a: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dirty="0" smtClean="0"/>
              <a:t>Angebotsveränderung notwendig</a:t>
            </a:r>
          </a:p>
          <a:p>
            <a:r>
              <a:rPr lang="de-DE" dirty="0"/>
              <a:t>f</a:t>
            </a:r>
            <a:r>
              <a:rPr lang="de-DE" dirty="0" smtClean="0"/>
              <a:t>ür spezielle Zielgruppen</a:t>
            </a:r>
          </a:p>
          <a:p>
            <a:r>
              <a:rPr lang="de-DE" dirty="0" smtClean="0"/>
              <a:t>Gesundheitssport</a:t>
            </a: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dirty="0" smtClean="0"/>
              <a:t>Inklusion als große Chance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Individuelle Lösungen für die Vereine notwendig „Vereinskonzept“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Attraktive Angebote der Verbände als Ansatz!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08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 und Aufgaben der Verbände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0970453"/>
              </p:ext>
            </p:extLst>
          </p:nvPr>
        </p:nvGraphicFramePr>
        <p:xfrm>
          <a:off x="44765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Probleme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Aufgabe der Verbände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Vereine werden nicht erreicht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Motivierung von Aktiven der „Vereine“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Überalterung</a:t>
                      </a:r>
                      <a:r>
                        <a:rPr lang="de-DE" baseline="0" dirty="0" smtClean="0"/>
                        <a:t> der Vorstände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Entwicklung von Angeboten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Vereine spüren keinen Leidensdruck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Unterstützung der Vereine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Information der Vereine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Einbindung der Bezirke und Kreise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34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06" y="332656"/>
            <a:ext cx="47854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" y="69304"/>
            <a:ext cx="6946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8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83325" y="1628800"/>
            <a:ext cx="8044893" cy="374441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Bewerbung auf Messen (Präsentation Bogensport) &amp; Veranstaltungen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Ansprache von Zielgruppen, die bisher keinen Zugang zum Sport hatten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Präsentation in Schulklassen vor Ort, Ansprache der Lehrer </a:t>
            </a:r>
            <a:r>
              <a:rPr lang="de-DE" dirty="0" smtClean="0">
                <a:sym typeface="Wingdings 3"/>
              </a:rPr>
              <a:t> Aufzeigen der Potentiale der Sportart (über den Sport hinaus)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>
                <a:sym typeface="Wingdings 3"/>
              </a:rPr>
              <a:t>Einsatz von „bezahlten“ Kräften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>
                <a:sym typeface="Wingdings 3"/>
              </a:rPr>
              <a:t>Workshops zum Vereinsmanagement &amp; zur Mitgliederentwicklung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Arbeitskreis „Ziel im Visier“ zur Entwicklung von Konzepten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Unterstützung durch die Landessportbünde </a:t>
            </a:r>
            <a:r>
              <a:rPr lang="de-DE" dirty="0" smtClean="0">
                <a:sym typeface="Wingdings 3"/>
              </a:rPr>
              <a:t> Nutzung von Angeboten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Aktivitäten der Landesverbände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Teil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617571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Standard_2015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_Präsentation_StandardVorlage_2014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Benutzerdefiniert</PresentationFormat>
  <Paragraphs>91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Präsentationsvorlage_Standard_2015</vt:lpstr>
      <vt:lpstr>FA_Präsentation_StandardVorlage_2014</vt:lpstr>
      <vt:lpstr>Benutzerdefiniertes Design</vt:lpstr>
      <vt:lpstr>Deutscher Schützenbund Ziel im Visier</vt:lpstr>
      <vt:lpstr>PowerPoint-Präsentation</vt:lpstr>
      <vt:lpstr>Landkarte des Wandels für die Schützenvereine</vt:lpstr>
      <vt:lpstr>PowerPoint-Präsentation</vt:lpstr>
      <vt:lpstr>Herausforderungen</vt:lpstr>
      <vt:lpstr>Probleme und Aufgaben der Verbände</vt:lpstr>
      <vt:lpstr>PowerPoint-Präsentation</vt:lpstr>
      <vt:lpstr>PowerPoint-Präsentation</vt:lpstr>
      <vt:lpstr>Aktivitäten der Landesverbände</vt:lpstr>
      <vt:lpstr>Aktivitäten der Landesverbände</vt:lpstr>
      <vt:lpstr>Aktivitäten der Landesverbände</vt:lpstr>
      <vt:lpstr>PowerPoint-Präsentation</vt:lpstr>
      <vt:lpstr>Regionalkonferenzen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Evenschor</dc:creator>
  <cp:lastModifiedBy>Robert Garmeister</cp:lastModifiedBy>
  <cp:revision>100</cp:revision>
  <cp:lastPrinted>2015-05-12T07:15:46Z</cp:lastPrinted>
  <dcterms:created xsi:type="dcterms:W3CDTF">2015-02-02T11:11:12Z</dcterms:created>
  <dcterms:modified xsi:type="dcterms:W3CDTF">2015-07-17T16:45:43Z</dcterms:modified>
</cp:coreProperties>
</file>