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73" r:id="rId7"/>
    <p:sldId id="269" r:id="rId8"/>
    <p:sldId id="268" r:id="rId9"/>
    <p:sldId id="267" r:id="rId10"/>
    <p:sldId id="266" r:id="rId11"/>
    <p:sldId id="272" r:id="rId12"/>
    <p:sldId id="271" r:id="rId13"/>
    <p:sldId id="264" r:id="rId14"/>
    <p:sldId id="274" r:id="rId15"/>
    <p:sldId id="262" r:id="rId16"/>
    <p:sldId id="270" r:id="rId17"/>
    <p:sldId id="275" r:id="rId18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45" autoAdjust="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1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/>
              <a:t>teilnehmende Vereine am Wochenende der Schützenvereine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Tabelle1!$B$1:$U$1</c:f>
              <c:strCache>
                <c:ptCount val="20"/>
                <c:pt idx="0">
                  <c:v>BD</c:v>
                </c:pt>
                <c:pt idx="1">
                  <c:v>BL</c:v>
                </c:pt>
                <c:pt idx="2">
                  <c:v>BR</c:v>
                </c:pt>
                <c:pt idx="3">
                  <c:v>BY</c:v>
                </c:pt>
                <c:pt idx="4">
                  <c:v>HH</c:v>
                </c:pt>
                <c:pt idx="5">
                  <c:v>HS</c:v>
                </c:pt>
                <c:pt idx="6">
                  <c:v>MV</c:v>
                </c:pt>
                <c:pt idx="7">
                  <c:v>ND</c:v>
                </c:pt>
                <c:pt idx="8">
                  <c:v>NS</c:v>
                </c:pt>
                <c:pt idx="9">
                  <c:v>NW</c:v>
                </c:pt>
                <c:pt idx="10">
                  <c:v>OP</c:v>
                </c:pt>
                <c:pt idx="11">
                  <c:v>PF</c:v>
                </c:pt>
                <c:pt idx="12">
                  <c:v>RH</c:v>
                </c:pt>
                <c:pt idx="13">
                  <c:v>SA</c:v>
                </c:pt>
                <c:pt idx="14">
                  <c:v>SB</c:v>
                </c:pt>
                <c:pt idx="15">
                  <c:v>SC</c:v>
                </c:pt>
                <c:pt idx="16">
                  <c:v>ST</c:v>
                </c:pt>
                <c:pt idx="17">
                  <c:v>TH</c:v>
                </c:pt>
                <c:pt idx="18">
                  <c:v>WF</c:v>
                </c:pt>
                <c:pt idx="19">
                  <c:v>WT</c:v>
                </c:pt>
              </c:strCache>
            </c:strRef>
          </c:cat>
          <c:val>
            <c:numRef>
              <c:f>Tabelle1!$B$2:$U$2</c:f>
              <c:numCache>
                <c:formatCode>General</c:formatCode>
                <c:ptCount val="20"/>
                <c:pt idx="0">
                  <c:v>81</c:v>
                </c:pt>
                <c:pt idx="1">
                  <c:v>21</c:v>
                </c:pt>
                <c:pt idx="2">
                  <c:v>64</c:v>
                </c:pt>
                <c:pt idx="3">
                  <c:v>1591</c:v>
                </c:pt>
                <c:pt idx="4">
                  <c:v>25</c:v>
                </c:pt>
                <c:pt idx="5">
                  <c:v>235</c:v>
                </c:pt>
                <c:pt idx="6">
                  <c:v>59</c:v>
                </c:pt>
                <c:pt idx="7">
                  <c:v>102</c:v>
                </c:pt>
                <c:pt idx="8">
                  <c:v>527</c:v>
                </c:pt>
                <c:pt idx="9">
                  <c:v>416</c:v>
                </c:pt>
                <c:pt idx="10">
                  <c:v>75</c:v>
                </c:pt>
                <c:pt idx="11">
                  <c:v>49</c:v>
                </c:pt>
                <c:pt idx="12">
                  <c:v>151</c:v>
                </c:pt>
                <c:pt idx="13">
                  <c:v>63</c:v>
                </c:pt>
                <c:pt idx="14">
                  <c:v>125</c:v>
                </c:pt>
                <c:pt idx="15">
                  <c:v>100</c:v>
                </c:pt>
                <c:pt idx="16">
                  <c:v>137</c:v>
                </c:pt>
                <c:pt idx="17">
                  <c:v>103</c:v>
                </c:pt>
                <c:pt idx="18">
                  <c:v>239</c:v>
                </c:pt>
                <c:pt idx="19">
                  <c:v>286</c:v>
                </c:pt>
              </c:numCache>
            </c:numRef>
          </c:val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Tabelle1!$B$1:$U$1</c:f>
              <c:strCache>
                <c:ptCount val="20"/>
                <c:pt idx="0">
                  <c:v>BD</c:v>
                </c:pt>
                <c:pt idx="1">
                  <c:v>BL</c:v>
                </c:pt>
                <c:pt idx="2">
                  <c:v>BR</c:v>
                </c:pt>
                <c:pt idx="3">
                  <c:v>BY</c:v>
                </c:pt>
                <c:pt idx="4">
                  <c:v>HH</c:v>
                </c:pt>
                <c:pt idx="5">
                  <c:v>HS</c:v>
                </c:pt>
                <c:pt idx="6">
                  <c:v>MV</c:v>
                </c:pt>
                <c:pt idx="7">
                  <c:v>ND</c:v>
                </c:pt>
                <c:pt idx="8">
                  <c:v>NS</c:v>
                </c:pt>
                <c:pt idx="9">
                  <c:v>NW</c:v>
                </c:pt>
                <c:pt idx="10">
                  <c:v>OP</c:v>
                </c:pt>
                <c:pt idx="11">
                  <c:v>PF</c:v>
                </c:pt>
                <c:pt idx="12">
                  <c:v>RH</c:v>
                </c:pt>
                <c:pt idx="13">
                  <c:v>SA</c:v>
                </c:pt>
                <c:pt idx="14">
                  <c:v>SB</c:v>
                </c:pt>
                <c:pt idx="15">
                  <c:v>SC</c:v>
                </c:pt>
                <c:pt idx="16">
                  <c:v>ST</c:v>
                </c:pt>
                <c:pt idx="17">
                  <c:v>TH</c:v>
                </c:pt>
                <c:pt idx="18">
                  <c:v>WF</c:v>
                </c:pt>
                <c:pt idx="19">
                  <c:v>WT</c:v>
                </c:pt>
              </c:strCache>
            </c:strRef>
          </c:cat>
          <c:val>
            <c:numRef>
              <c:f>Tabelle1!$B$3:$U$3</c:f>
              <c:numCache>
                <c:formatCode>General</c:formatCode>
                <c:ptCount val="20"/>
                <c:pt idx="0">
                  <c:v>41</c:v>
                </c:pt>
                <c:pt idx="1">
                  <c:v>6</c:v>
                </c:pt>
                <c:pt idx="2">
                  <c:v>16</c:v>
                </c:pt>
                <c:pt idx="3">
                  <c:v>351</c:v>
                </c:pt>
                <c:pt idx="4">
                  <c:v>7</c:v>
                </c:pt>
                <c:pt idx="5">
                  <c:v>97</c:v>
                </c:pt>
                <c:pt idx="6">
                  <c:v>35</c:v>
                </c:pt>
                <c:pt idx="7">
                  <c:v>29</c:v>
                </c:pt>
                <c:pt idx="8">
                  <c:v>102</c:v>
                </c:pt>
                <c:pt idx="9">
                  <c:v>95</c:v>
                </c:pt>
                <c:pt idx="10">
                  <c:v>24</c:v>
                </c:pt>
                <c:pt idx="11">
                  <c:v>15</c:v>
                </c:pt>
                <c:pt idx="12">
                  <c:v>47</c:v>
                </c:pt>
                <c:pt idx="13">
                  <c:v>33</c:v>
                </c:pt>
                <c:pt idx="14">
                  <c:v>34</c:v>
                </c:pt>
                <c:pt idx="15">
                  <c:v>46</c:v>
                </c:pt>
                <c:pt idx="16">
                  <c:v>30</c:v>
                </c:pt>
                <c:pt idx="17">
                  <c:v>34</c:v>
                </c:pt>
                <c:pt idx="18">
                  <c:v>60</c:v>
                </c:pt>
                <c:pt idx="19">
                  <c:v>108</c:v>
                </c:pt>
              </c:numCache>
            </c:numRef>
          </c:val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Tabelle1!$B$1:$U$1</c:f>
              <c:strCache>
                <c:ptCount val="20"/>
                <c:pt idx="0">
                  <c:v>BD</c:v>
                </c:pt>
                <c:pt idx="1">
                  <c:v>BL</c:v>
                </c:pt>
                <c:pt idx="2">
                  <c:v>BR</c:v>
                </c:pt>
                <c:pt idx="3">
                  <c:v>BY</c:v>
                </c:pt>
                <c:pt idx="4">
                  <c:v>HH</c:v>
                </c:pt>
                <c:pt idx="5">
                  <c:v>HS</c:v>
                </c:pt>
                <c:pt idx="6">
                  <c:v>MV</c:v>
                </c:pt>
                <c:pt idx="7">
                  <c:v>ND</c:v>
                </c:pt>
                <c:pt idx="8">
                  <c:v>NS</c:v>
                </c:pt>
                <c:pt idx="9">
                  <c:v>NW</c:v>
                </c:pt>
                <c:pt idx="10">
                  <c:v>OP</c:v>
                </c:pt>
                <c:pt idx="11">
                  <c:v>PF</c:v>
                </c:pt>
                <c:pt idx="12">
                  <c:v>RH</c:v>
                </c:pt>
                <c:pt idx="13">
                  <c:v>SA</c:v>
                </c:pt>
                <c:pt idx="14">
                  <c:v>SB</c:v>
                </c:pt>
                <c:pt idx="15">
                  <c:v>SC</c:v>
                </c:pt>
                <c:pt idx="16">
                  <c:v>ST</c:v>
                </c:pt>
                <c:pt idx="17">
                  <c:v>TH</c:v>
                </c:pt>
                <c:pt idx="18">
                  <c:v>WF</c:v>
                </c:pt>
                <c:pt idx="19">
                  <c:v>WT</c:v>
                </c:pt>
              </c:strCache>
            </c:strRef>
          </c:cat>
          <c:val>
            <c:numRef>
              <c:f>Tabelle1!$B$4:$U$4</c:f>
              <c:numCache>
                <c:formatCode>General</c:formatCode>
                <c:ptCount val="20"/>
                <c:pt idx="0">
                  <c:v>18</c:v>
                </c:pt>
                <c:pt idx="1">
                  <c:v>2</c:v>
                </c:pt>
                <c:pt idx="2">
                  <c:v>19</c:v>
                </c:pt>
                <c:pt idx="3">
                  <c:v>65</c:v>
                </c:pt>
                <c:pt idx="4">
                  <c:v>4</c:v>
                </c:pt>
                <c:pt idx="5">
                  <c:v>10</c:v>
                </c:pt>
                <c:pt idx="6">
                  <c:v>18</c:v>
                </c:pt>
                <c:pt idx="7">
                  <c:v>7</c:v>
                </c:pt>
                <c:pt idx="8">
                  <c:v>17</c:v>
                </c:pt>
                <c:pt idx="9">
                  <c:v>19</c:v>
                </c:pt>
                <c:pt idx="10">
                  <c:v>2</c:v>
                </c:pt>
                <c:pt idx="11">
                  <c:v>1</c:v>
                </c:pt>
                <c:pt idx="12">
                  <c:v>17</c:v>
                </c:pt>
                <c:pt idx="13">
                  <c:v>2</c:v>
                </c:pt>
                <c:pt idx="14">
                  <c:v>6</c:v>
                </c:pt>
                <c:pt idx="15">
                  <c:v>16</c:v>
                </c:pt>
                <c:pt idx="16">
                  <c:v>6</c:v>
                </c:pt>
                <c:pt idx="17">
                  <c:v>10</c:v>
                </c:pt>
                <c:pt idx="18">
                  <c:v>38</c:v>
                </c:pt>
                <c:pt idx="19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357312"/>
        <c:axId val="111359104"/>
      </c:barChart>
      <c:catAx>
        <c:axId val="111357312"/>
        <c:scaling>
          <c:orientation val="minMax"/>
        </c:scaling>
        <c:delete val="0"/>
        <c:axPos val="b"/>
        <c:majorTickMark val="none"/>
        <c:minorTickMark val="none"/>
        <c:tickLblPos val="nextTo"/>
        <c:crossAx val="111359104"/>
        <c:crosses val="autoZero"/>
        <c:auto val="1"/>
        <c:lblAlgn val="ctr"/>
        <c:lblOffset val="100"/>
        <c:noMultiLvlLbl val="0"/>
      </c:catAx>
      <c:valAx>
        <c:axId val="1113591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Anzahl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135731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4663F-D1F8-487D-BCCA-D47135B31E2E}" type="datetimeFigureOut">
              <a:rPr lang="de-DE" smtClean="0"/>
              <a:t>18.03.2015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6E009-0A34-4356-A251-2FDDC2BDB5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2975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D6EEE-5E76-4587-BA13-23BBD91FE2E2}" type="datetimeFigureOut">
              <a:rPr lang="de-DE" smtClean="0"/>
              <a:t>18.03.2015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6E8BA-F068-4E2C-883D-AC847815F2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777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1B2E-C4E2-4A46-A1AA-91CD74C243B2}" type="datetime1">
              <a:rPr lang="de-DE" smtClean="0"/>
              <a:t>18.03.2015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7089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120A-3F2C-4EFB-BEF8-CCD3AD521B15}" type="datetime1">
              <a:rPr lang="de-DE" smtClean="0"/>
              <a:t>18.03.2015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53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31A4-D8CA-4BB3-9C6C-99FDC0BE4041}" type="datetime1">
              <a:rPr lang="de-DE" smtClean="0"/>
              <a:t>18.03.2015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612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DDCF-2EDC-494F-89C1-C43AD8CD921D}" type="datetime1">
              <a:rPr lang="de-DE" smtClean="0"/>
              <a:t>18.03.2015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7" name="Picture 3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7088" y="0"/>
            <a:ext cx="8316912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S:\Garmeister\Mitgliederentwicklung\12 Logos Trimmy ZIV\aktuelle Logos\Logos Trimmy DSB_2014\DOSB Trimmy DSB 4c+SONDERFARBEN_2014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3"/>
            <a:ext cx="963092" cy="128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11188" y="1052513"/>
            <a:ext cx="7993260" cy="1143000"/>
          </a:xfrm>
        </p:spPr>
        <p:txBody>
          <a:bodyPr>
            <a:noAutofit/>
          </a:bodyPr>
          <a:lstStyle>
            <a:lvl1pPr algn="l">
              <a:defRPr sz="3200" b="1"/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611188" y="2060575"/>
            <a:ext cx="804032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</a:lstStyle>
          <a:p>
            <a:pPr lvl="0"/>
            <a:r>
              <a:rPr lang="en-US" dirty="0" err="1"/>
              <a:t>Textmasterformate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3819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57DC-68E9-4F5A-9043-DDE9DF633D45}" type="datetime1">
              <a:rPr lang="de-DE" smtClean="0"/>
              <a:t>18.03.2015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297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3F84-FF4A-4274-B94E-79DFC6EE49BF}" type="datetime1">
              <a:rPr lang="de-DE" smtClean="0"/>
              <a:t>18.03.2015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311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6B77-3597-4E31-932F-190DB62D0496}" type="datetime1">
              <a:rPr lang="de-DE" smtClean="0"/>
              <a:t>18.03.2015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14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2224-ECF9-4867-B356-5183E94DB219}" type="datetime1">
              <a:rPr lang="de-DE" smtClean="0"/>
              <a:t>18.03.2015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71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B289-7B3C-4BC1-B843-4BE27C6EA427}" type="datetime1">
              <a:rPr lang="de-DE" smtClean="0"/>
              <a:t>18.03.2015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618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A793-9F82-49A3-9A7F-4726BA89E683}" type="datetime1">
              <a:rPr lang="de-DE" smtClean="0"/>
              <a:t>18.03.2015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595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D587-B0E2-4337-B4A2-0512478A080F}" type="datetime1">
              <a:rPr lang="de-DE" smtClean="0"/>
              <a:t>18.03.2015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0317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48E48-D231-4E1C-9488-BA4DCD3335C3}" type="datetime1">
              <a:rPr lang="de-DE" smtClean="0"/>
              <a:t>18.03.2015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C0140-6FDC-411A-A472-2A65E9D2CB1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632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dsb.krueger-printshop.d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14-07-14%20Zielzahlen%20Mitgliederentwicklung.xl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ziel-im-visier.d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el-im-visier.de/inhalt/Verein_in_meiner_Naehe.php" TargetMode="External"/><Relationship Id="rId2" Type="http://schemas.openxmlformats.org/officeDocument/2006/relationships/hyperlink" Target="http://www.ziel-im-visier.de/inhalt/Bogensport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ziel-im-visier.de/inhalt/Ihre_Landesverbaende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20366885">
            <a:off x="133772" y="783903"/>
            <a:ext cx="4351330" cy="938535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Wochenende der Schützenvereine</a:t>
            </a:r>
            <a:br>
              <a:rPr lang="de-DE" sz="2400" b="1" dirty="0" smtClean="0">
                <a:solidFill>
                  <a:schemeClr val="bg1"/>
                </a:solidFill>
              </a:rPr>
            </a:br>
            <a:r>
              <a:rPr lang="de-DE" sz="2400" b="1" dirty="0" smtClean="0">
                <a:solidFill>
                  <a:schemeClr val="bg1"/>
                </a:solidFill>
              </a:rPr>
              <a:t>04./05. Oktober 2014</a:t>
            </a:r>
            <a:endParaRPr lang="de-DE" sz="2400" b="1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628800"/>
            <a:ext cx="3706907" cy="501224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04664"/>
            <a:ext cx="2376680" cy="1697013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535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10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188" y="1052513"/>
            <a:ext cx="8281292" cy="1143000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Mitgliedergewinnung </a:t>
            </a:r>
            <a:r>
              <a:rPr lang="de-DE" dirty="0"/>
              <a:t>im Bereich „Bogensport“</a:t>
            </a:r>
            <a:br>
              <a:rPr lang="de-DE" dirty="0"/>
            </a:b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smtClean="0"/>
              <a:t>Einbindung der „Bogenseite“ auf www.ziel-im-visier.de </a:t>
            </a:r>
          </a:p>
          <a:p>
            <a:r>
              <a:rPr lang="de-DE" dirty="0" smtClean="0"/>
              <a:t>Suche nach Partner für die kostengünstige Ausstattung von Vereinen insbesondere für den Aufbau einer Bogensparte</a:t>
            </a:r>
          </a:p>
          <a:p>
            <a:r>
              <a:rPr lang="de-DE" dirty="0" smtClean="0"/>
              <a:t>4 gutbesuchte Seminare zur Gründung einer Bogensparte in Kooperation mit der DSJ</a:t>
            </a:r>
          </a:p>
          <a:p>
            <a:r>
              <a:rPr lang="de-DE" dirty="0" smtClean="0"/>
              <a:t>Bogensport als Angebot für Schulen und Betriebe; Bereitstellung von Checklisten und bundeslandspezifischen Hilfestellungen (in Arbeit)</a:t>
            </a:r>
          </a:p>
          <a:p>
            <a:r>
              <a:rPr lang="de-DE" dirty="0" smtClean="0"/>
              <a:t>Erarbeitung von Konzepten und Bewerbung für das DOSB-Siegel „Sport pro Gesundheit“ mit dem Bogensport (in Arbeit)</a:t>
            </a:r>
          </a:p>
          <a:p>
            <a:r>
              <a:rPr lang="de-DE" dirty="0" smtClean="0"/>
              <a:t>Erstellung eines Kommunikationskonzeptes für Themen rund um den „Bogensport“ und Versendung entsprechender Artikel an Printmedien außerhalb des Verbandes (in Arbeit)    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250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11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Neuerungen für Ziel-im-Visier Kampagne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Ausleihpool von Lichtgewehren/ -pistolen für Vereinsaktivitäten mit Kampagne-Partner Walther (2014 im Aufbau)</a:t>
            </a:r>
          </a:p>
          <a:p>
            <a:r>
              <a:rPr lang="de-DE" dirty="0" smtClean="0"/>
              <a:t>Gestaltung neuer Plakate zur Bewerbung der Vereinsaktivitäten</a:t>
            </a:r>
          </a:p>
          <a:p>
            <a:r>
              <a:rPr lang="de-DE" dirty="0" smtClean="0"/>
              <a:t>Verbesserte Online-Druckmöglichkeit für individuelle Vereinspalakte mit Kampagne-Partner Krüger Druck (</a:t>
            </a:r>
            <a:r>
              <a:rPr lang="de-DE" dirty="0" smtClean="0">
                <a:hlinkClick r:id="rId2"/>
              </a:rPr>
              <a:t>http://dsb.krueger-printshop.de</a:t>
            </a:r>
            <a:r>
              <a:rPr lang="de-DE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00647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12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Ausschreibungen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smtClean="0"/>
              <a:t>Bewerbung bei „Land der Ideen, 2014“</a:t>
            </a:r>
          </a:p>
          <a:p>
            <a:pPr marL="0" lvl="0" indent="0">
              <a:buNone/>
            </a:pPr>
            <a:r>
              <a:rPr lang="de-DE" sz="2900" dirty="0" smtClean="0">
                <a:solidFill>
                  <a:prstClr val="black"/>
                </a:solidFill>
              </a:rPr>
              <a:t>Hier wurden Konzepte </a:t>
            </a:r>
            <a:r>
              <a:rPr lang="de-DE" sz="2900" dirty="0">
                <a:solidFill>
                  <a:prstClr val="black"/>
                </a:solidFill>
              </a:rPr>
              <a:t>für die Unterstützung und Förderung des ländlichen Raums gesucht. </a:t>
            </a:r>
            <a:r>
              <a:rPr lang="de-DE" sz="2900" dirty="0" smtClean="0">
                <a:solidFill>
                  <a:prstClr val="black"/>
                </a:solidFill>
              </a:rPr>
              <a:t>Mit </a:t>
            </a:r>
            <a:r>
              <a:rPr lang="de-DE" sz="2900" dirty="0">
                <a:solidFill>
                  <a:prstClr val="black"/>
                </a:solidFill>
              </a:rPr>
              <a:t>dem verstärkten Angebot im ländlichen Bereich den dort vornehmlich </a:t>
            </a:r>
            <a:r>
              <a:rPr lang="de-DE" sz="2900" dirty="0" smtClean="0">
                <a:solidFill>
                  <a:prstClr val="black"/>
                </a:solidFill>
              </a:rPr>
              <a:t>vertretenen </a:t>
            </a:r>
            <a:r>
              <a:rPr lang="de-DE" sz="2900" dirty="0">
                <a:solidFill>
                  <a:prstClr val="black"/>
                </a:solidFill>
              </a:rPr>
              <a:t>Schützenvereinen Bogensparten anzugliedern, sollten die Vereinsstrukturen im ältesten Sportverband Deutschlands, der auch gerade in den ländlichen </a:t>
            </a:r>
            <a:r>
              <a:rPr lang="de-DE" sz="2900" dirty="0" smtClean="0">
                <a:solidFill>
                  <a:prstClr val="black"/>
                </a:solidFill>
              </a:rPr>
              <a:t>Gegenden </a:t>
            </a:r>
            <a:r>
              <a:rPr lang="de-DE" sz="2900" dirty="0">
                <a:solidFill>
                  <a:prstClr val="black"/>
                </a:solidFill>
              </a:rPr>
              <a:t>gesellschaftliche Funktionen übernimmt, gestärkt werden. Der Antrag war leider nicht mit Erfolg gekrönt.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Bewerbung bei „Innovationsfonds 2014 des DOSB“</a:t>
            </a:r>
          </a:p>
          <a:p>
            <a:pPr marL="0" indent="0">
              <a:buNone/>
            </a:pPr>
            <a:r>
              <a:rPr lang="de-DE" dirty="0" smtClean="0"/>
              <a:t>Es wurden verbandsübergreifende </a:t>
            </a:r>
            <a:r>
              <a:rPr lang="de-DE" dirty="0"/>
              <a:t>Ideen gesucht, wie die Mitgliederentwicklung positiv beeinflusst werden kann. Das </a:t>
            </a:r>
            <a:r>
              <a:rPr lang="de-DE" dirty="0" smtClean="0"/>
              <a:t>eingereichte Konzept versuchte Mithilfe </a:t>
            </a:r>
            <a:r>
              <a:rPr lang="de-DE" dirty="0"/>
              <a:t>des Bogensports in Schulen und Betrieben Neumitglieder </a:t>
            </a:r>
            <a:r>
              <a:rPr lang="de-DE" dirty="0" smtClean="0"/>
              <a:t>zugewinnen. Der Antrag wurde vom DOSB mit 10.000,-- Euro beschieden.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760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13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Zielzahlen für die </a:t>
            </a:r>
            <a:r>
              <a:rPr lang="de-DE" dirty="0" smtClean="0"/>
              <a:t>Landesverbände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2012 baten die LV-Beauftragten um </a:t>
            </a:r>
            <a:r>
              <a:rPr lang="de-DE" dirty="0" smtClean="0">
                <a:hlinkClick r:id="rId2" action="ppaction://hlinkfile"/>
              </a:rPr>
              <a:t>Zielzahlen</a:t>
            </a:r>
            <a:r>
              <a:rPr lang="de-DE" dirty="0" smtClean="0"/>
              <a:t>, damit errechnet werden kann, wie </a:t>
            </a:r>
            <a:r>
              <a:rPr lang="de-DE" dirty="0"/>
              <a:t>viel </a:t>
            </a:r>
            <a:r>
              <a:rPr lang="de-DE" dirty="0" smtClean="0"/>
              <a:t>Neumitglieder in </a:t>
            </a:r>
            <a:r>
              <a:rPr lang="de-DE" dirty="0"/>
              <a:t>den einzelnen Vereinen bis 2018 für das Gesamtziel 1,5 </a:t>
            </a:r>
            <a:r>
              <a:rPr lang="de-DE" dirty="0" smtClean="0"/>
              <a:t>Mio. </a:t>
            </a:r>
            <a:r>
              <a:rPr lang="de-DE" dirty="0"/>
              <a:t>Mitglieder geworben werden müssen</a:t>
            </a:r>
            <a:r>
              <a:rPr lang="de-DE" dirty="0" smtClean="0"/>
              <a:t>.</a:t>
            </a:r>
          </a:p>
          <a:p>
            <a:r>
              <a:rPr lang="de-DE" dirty="0" smtClean="0"/>
              <a:t>Sondersituation Rheinland und Pfalz</a:t>
            </a:r>
          </a:p>
          <a:p>
            <a:r>
              <a:rPr lang="de-DE" dirty="0" smtClean="0"/>
              <a:t>Zum 31.12.2014 müssen danach 2,5% </a:t>
            </a:r>
            <a:r>
              <a:rPr lang="de-DE" dirty="0"/>
              <a:t>Z</a:t>
            </a:r>
            <a:r>
              <a:rPr lang="de-DE" dirty="0" smtClean="0"/>
              <a:t>uwächse erzielt werden. Die wurden in den letzten </a:t>
            </a:r>
            <a:r>
              <a:rPr lang="de-DE" dirty="0"/>
              <a:t>J</a:t>
            </a:r>
            <a:r>
              <a:rPr lang="de-DE" dirty="0" smtClean="0"/>
              <a:t>ahren in keinem LV erzielt.</a:t>
            </a:r>
            <a:r>
              <a:rPr lang="de-DE" dirty="0"/>
              <a:t> </a:t>
            </a:r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272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14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560" y="1484784"/>
            <a:ext cx="7993260" cy="1143000"/>
          </a:xfrm>
        </p:spPr>
        <p:txBody>
          <a:bodyPr/>
          <a:lstStyle/>
          <a:p>
            <a:r>
              <a:rPr lang="de-DE" dirty="0"/>
              <a:t>Bewerbung der Kampagne in den Landesverbänden</a:t>
            </a:r>
            <a:br>
              <a:rPr lang="de-DE" dirty="0"/>
            </a:b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11188" y="2060575"/>
            <a:ext cx="8040322" cy="4536777"/>
          </a:xfrm>
        </p:spPr>
        <p:txBody>
          <a:bodyPr>
            <a:normAutofit fontScale="25000" lnSpcReduction="20000"/>
          </a:bodyPr>
          <a:lstStyle/>
          <a:p>
            <a:endParaRPr lang="de-DE" dirty="0" smtClean="0"/>
          </a:p>
          <a:p>
            <a:pPr marL="0" indent="0">
              <a:buNone/>
            </a:pPr>
            <a:r>
              <a:rPr lang="de-DE" sz="6400" dirty="0" smtClean="0"/>
              <a:t>Das Ziel im Visier – Team hat teilweise das Gefühl, dass nicht in allen Landesverbänden mit der Energie des ersten </a:t>
            </a:r>
            <a:r>
              <a:rPr lang="de-DE" sz="6400" dirty="0"/>
              <a:t>J</a:t>
            </a:r>
            <a:r>
              <a:rPr lang="de-DE" sz="6400" dirty="0" smtClean="0"/>
              <a:t>ahres das Projekt vorangetrieben wird. Das Projekt hat  in den Landesverbänden nicht mehr den Stellenwert wie noch 2012.</a:t>
            </a:r>
          </a:p>
          <a:p>
            <a:r>
              <a:rPr lang="de-DE" sz="6400" dirty="0" smtClean="0"/>
              <a:t>Trotz mehrfachen Aufrufs zu einer Änderung der LV-Seiten sehr schleppende Überarbeitung.</a:t>
            </a:r>
          </a:p>
          <a:p>
            <a:r>
              <a:rPr lang="de-DE" sz="6400" dirty="0" smtClean="0"/>
              <a:t>Materialien</a:t>
            </a:r>
            <a:r>
              <a:rPr lang="de-DE" sz="6400" dirty="0"/>
              <a:t>, </a:t>
            </a:r>
            <a:r>
              <a:rPr lang="de-DE" sz="6400" dirty="0" smtClean="0"/>
              <a:t>die  für </a:t>
            </a:r>
            <a:r>
              <a:rPr lang="de-DE" sz="6400" dirty="0"/>
              <a:t>die Unterstützung der Arbeit im Landesverband im März </a:t>
            </a:r>
            <a:r>
              <a:rPr lang="de-DE" sz="6400" dirty="0" smtClean="0"/>
              <a:t>2014 den </a:t>
            </a:r>
            <a:r>
              <a:rPr lang="de-DE" sz="6400" dirty="0"/>
              <a:t>Gesamtvorstandsmitgliedern mitgegeben wurde, </a:t>
            </a:r>
            <a:r>
              <a:rPr lang="de-DE" sz="6400" dirty="0" smtClean="0"/>
              <a:t>kommen erst im Juli bzw. gar nicht in </a:t>
            </a:r>
            <a:r>
              <a:rPr lang="de-DE" sz="6400" dirty="0"/>
              <a:t>der Geschäftsstelle </a:t>
            </a:r>
            <a:r>
              <a:rPr lang="de-DE" sz="6400" dirty="0" smtClean="0"/>
              <a:t>an.</a:t>
            </a:r>
          </a:p>
          <a:p>
            <a:r>
              <a:rPr lang="de-DE" sz="6400" dirty="0" smtClean="0"/>
              <a:t>In den Landeverbandszeitungen erscheinen nicht mehr durchgängig Artikel und Hinweise auf die Kampagne: teilweise wird gar nicht mehr auf das Projekt hingewiesen, teilweise wird das Projekt erst auf den letzten Seiten neben dem Kreuzworträtzel erwähnt. </a:t>
            </a:r>
          </a:p>
          <a:p>
            <a:r>
              <a:rPr lang="de-DE" sz="6400" dirty="0"/>
              <a:t>Rückmeldung eines </a:t>
            </a:r>
            <a:r>
              <a:rPr lang="de-DE" sz="6400" dirty="0" smtClean="0"/>
              <a:t>Landesverbandsbeauftragten „in </a:t>
            </a:r>
            <a:r>
              <a:rPr lang="de-DE" sz="6400" dirty="0"/>
              <a:t>meinem Landesverband haben die Vereine erklärt, dass sie dieses Jahr mal aussetzen und sich nicht am Wochenende der Schützenvereine beteiligen</a:t>
            </a:r>
            <a:r>
              <a:rPr lang="de-DE" sz="6400" dirty="0" smtClean="0"/>
              <a:t>.“ </a:t>
            </a:r>
            <a:r>
              <a:rPr lang="de-DE" sz="6400" dirty="0"/>
              <a:t>Hierfür wird vom Landesverbandsbeauftragten Verständnis aufgebracht</a:t>
            </a:r>
            <a:r>
              <a:rPr lang="de-DE" sz="6400" dirty="0" smtClean="0"/>
              <a:t>.</a:t>
            </a:r>
          </a:p>
          <a:p>
            <a:r>
              <a:rPr lang="de-DE" sz="6400" dirty="0"/>
              <a:t>Rückmeldungen der Basis im dritten Jahr der Kampagne </a:t>
            </a:r>
            <a:r>
              <a:rPr lang="de-DE" sz="6400" dirty="0" smtClean="0"/>
              <a:t>„Warum </a:t>
            </a:r>
            <a:r>
              <a:rPr lang="de-DE" sz="6400" dirty="0"/>
              <a:t>kommunizieren Sie eigentlich nicht, dass sie eine Homepage haben, auf der Hilfen für die tägliche Arbeit im Verein angeboten werden</a:t>
            </a:r>
            <a:r>
              <a:rPr lang="de-DE" sz="6400" dirty="0" smtClean="0"/>
              <a:t>?“</a:t>
            </a:r>
          </a:p>
          <a:p>
            <a:r>
              <a:rPr lang="de-DE" sz="6400" dirty="0" smtClean="0"/>
              <a:t>Rückläufige Zahlen der </a:t>
            </a:r>
            <a:r>
              <a:rPr lang="de-DE" sz="6400" dirty="0" err="1" smtClean="0"/>
              <a:t>Newsletterabonnenten</a:t>
            </a:r>
            <a:r>
              <a:rPr lang="de-DE" sz="6400" dirty="0" smtClean="0"/>
              <a:t>, Zugriffe auf Homepage, Teilnehmer am Wochenende der Schützenvereine, bestellte Mit-Mach-Pakete </a:t>
            </a:r>
          </a:p>
        </p:txBody>
      </p:sp>
    </p:spTree>
    <p:extLst>
      <p:ext uri="{BB962C8B-B14F-4D97-AF65-F5344CB8AC3E}">
        <p14:creationId xmlns:p14="http://schemas.microsoft.com/office/powerpoint/2010/main" val="233757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15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Diskussion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Gibt es Rückfragen zur Präsentation?</a:t>
            </a:r>
          </a:p>
          <a:p>
            <a:r>
              <a:rPr lang="de-DE" dirty="0" smtClean="0"/>
              <a:t>Gibt es Diskussionsbedarf?</a:t>
            </a: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73950"/>
            <a:ext cx="4769500" cy="317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2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16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Ausblick 2015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11188" y="2122512"/>
            <a:ext cx="8040322" cy="4114800"/>
          </a:xfrm>
        </p:spPr>
        <p:txBody>
          <a:bodyPr>
            <a:normAutofit/>
          </a:bodyPr>
          <a:lstStyle/>
          <a:p>
            <a:r>
              <a:rPr lang="de-DE" dirty="0" smtClean="0"/>
              <a:t>Termin Wochenende der Schützenvereine 03./04.10.2015</a:t>
            </a:r>
          </a:p>
          <a:p>
            <a:r>
              <a:rPr lang="de-DE" dirty="0" smtClean="0"/>
              <a:t>Bogensport als Schul- und Betriebssport etablieren</a:t>
            </a:r>
          </a:p>
          <a:p>
            <a:r>
              <a:rPr lang="de-DE" dirty="0"/>
              <a:t>d</a:t>
            </a:r>
            <a:r>
              <a:rPr lang="de-DE" dirty="0" smtClean="0"/>
              <a:t>afür Plakaterstellung für Schul- und Betriebssport</a:t>
            </a:r>
          </a:p>
          <a:p>
            <a:r>
              <a:rPr lang="de-DE" dirty="0" smtClean="0"/>
              <a:t>Lichtgewehr- /Pistolenpool steht für kostenlose ausleihe bereit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5" name="Picture 2" descr="S:\Garmeister\Mitgliederentwicklung\13 Bilder WdS\Schützenverein Scheyern Mutter mit Kind Lichtgeweh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25144"/>
            <a:ext cx="3038447" cy="202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11560" y="5661248"/>
            <a:ext cx="50405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144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17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Ausblick 2015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11188" y="2122512"/>
            <a:ext cx="8040322" cy="4114800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/>
              <a:t>Angebot von 4 Seminaren zur Gründung einer Bogensparte:</a:t>
            </a:r>
          </a:p>
          <a:p>
            <a:pPr lvl="1"/>
            <a:r>
              <a:rPr lang="de-DE" dirty="0" smtClean="0"/>
              <a:t>09.10.-05. Brilon (WF)</a:t>
            </a:r>
          </a:p>
          <a:p>
            <a:pPr lvl="1"/>
            <a:r>
              <a:rPr lang="de-DE" dirty="0" smtClean="0"/>
              <a:t>30.-31.05.2015 </a:t>
            </a:r>
            <a:r>
              <a:rPr lang="de-DE" dirty="0" err="1" smtClean="0"/>
              <a:t>Schwanstetten</a:t>
            </a:r>
            <a:r>
              <a:rPr lang="de-DE" dirty="0" smtClean="0"/>
              <a:t> (BY)</a:t>
            </a:r>
          </a:p>
          <a:p>
            <a:pPr lvl="1"/>
            <a:r>
              <a:rPr lang="de-DE" dirty="0" smtClean="0"/>
              <a:t>19.-20.09.2015 </a:t>
            </a:r>
            <a:r>
              <a:rPr lang="de-DE" dirty="0" err="1" smtClean="0"/>
              <a:t>Rehna</a:t>
            </a:r>
            <a:r>
              <a:rPr lang="de-DE" dirty="0" smtClean="0"/>
              <a:t> (MV)</a:t>
            </a:r>
          </a:p>
          <a:p>
            <a:pPr lvl="1"/>
            <a:r>
              <a:rPr lang="de-DE" dirty="0" smtClean="0"/>
              <a:t>26-27.09.2015 Suhl (TH)</a:t>
            </a:r>
          </a:p>
          <a:p>
            <a:r>
              <a:rPr lang="de-DE" dirty="0" smtClean="0"/>
              <a:t>Vertrag mit </a:t>
            </a:r>
            <a:r>
              <a:rPr lang="de-DE" dirty="0" err="1" smtClean="0"/>
              <a:t>Bogenparter</a:t>
            </a:r>
            <a:endParaRPr lang="de-DE" dirty="0" smtClean="0"/>
          </a:p>
          <a:p>
            <a:r>
              <a:rPr lang="de-DE" dirty="0" smtClean="0"/>
              <a:t>ZIV-Sitzungen in </a:t>
            </a:r>
            <a:r>
              <a:rPr lang="de-DE" dirty="0" err="1" smtClean="0"/>
              <a:t>LVe</a:t>
            </a:r>
            <a:r>
              <a:rPr lang="de-DE" dirty="0" smtClean="0"/>
              <a:t> besuchen</a:t>
            </a:r>
          </a:p>
          <a:p>
            <a:r>
              <a:rPr lang="de-DE" dirty="0" smtClean="0"/>
              <a:t>neue </a:t>
            </a:r>
            <a:r>
              <a:rPr lang="de-DE" dirty="0" smtClean="0"/>
              <a:t>ZIV-Vereinsplakate</a:t>
            </a:r>
            <a:r>
              <a:rPr lang="de-DE" dirty="0" smtClean="0"/>
              <a:t>, Flyer und Roll-</a:t>
            </a:r>
            <a:r>
              <a:rPr lang="de-DE" dirty="0" err="1" smtClean="0"/>
              <a:t>Ups</a:t>
            </a:r>
            <a:endParaRPr lang="de-DE" dirty="0" smtClean="0"/>
          </a:p>
          <a:p>
            <a:r>
              <a:rPr lang="de-DE" dirty="0" smtClean="0"/>
              <a:t>Angebot für Produktbeziehung für </a:t>
            </a:r>
            <a:r>
              <a:rPr lang="de-DE" dirty="0" err="1" smtClean="0"/>
              <a:t>Lve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6" name="Picture 4" descr="S:\Garmeister\Mitgliederentwicklung\13 Bilder WdS\Schützenverein Herzka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782" y="2564904"/>
            <a:ext cx="2840697" cy="173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11560" y="5661248"/>
            <a:ext cx="50405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584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1600" dirty="0" smtClean="0"/>
              <a:t>LV-Beauftragte</a:t>
            </a:r>
          </a:p>
          <a:p>
            <a:r>
              <a:rPr lang="de-DE" sz="1600" dirty="0" smtClean="0"/>
              <a:t>Verfahren Anmeldung / Bestellung Mit-Mach-Pakete</a:t>
            </a:r>
          </a:p>
          <a:p>
            <a:r>
              <a:rPr lang="de-DE" sz="1600" dirty="0" smtClean="0"/>
              <a:t>teilnehmende Vereine</a:t>
            </a:r>
          </a:p>
          <a:p>
            <a:r>
              <a:rPr lang="de-DE" sz="1600" dirty="0" smtClean="0"/>
              <a:t>Bestellung Mit-Mach-Pakete</a:t>
            </a:r>
          </a:p>
          <a:p>
            <a:r>
              <a:rPr lang="de-DE" sz="1600" dirty="0" smtClean="0"/>
              <a:t>Newsletter</a:t>
            </a:r>
          </a:p>
          <a:p>
            <a:r>
              <a:rPr lang="de-DE" sz="1600" dirty="0" smtClean="0"/>
              <a:t>Homepage </a:t>
            </a:r>
            <a:r>
              <a:rPr lang="de-DE" sz="1600" dirty="0" smtClean="0">
                <a:hlinkClick r:id="rId2"/>
              </a:rPr>
              <a:t>www.ziel-im-visier.de</a:t>
            </a:r>
            <a:endParaRPr lang="de-DE" sz="1600" dirty="0" smtClean="0"/>
          </a:p>
          <a:p>
            <a:r>
              <a:rPr lang="de-DE" sz="1600" dirty="0" smtClean="0"/>
              <a:t>Mitgliedergewinnung im Bereich „Bogensport“</a:t>
            </a:r>
          </a:p>
          <a:p>
            <a:r>
              <a:rPr lang="de-DE" sz="1600" dirty="0" smtClean="0"/>
              <a:t>Neuerungen für Ziel-im-Visier Kampagne</a:t>
            </a:r>
          </a:p>
          <a:p>
            <a:r>
              <a:rPr lang="de-DE" sz="1600" dirty="0" smtClean="0"/>
              <a:t>Ausschreibungen</a:t>
            </a:r>
          </a:p>
          <a:p>
            <a:r>
              <a:rPr lang="de-DE" sz="1600" dirty="0" smtClean="0"/>
              <a:t>Zielzahlen für die Landesverbände</a:t>
            </a:r>
          </a:p>
          <a:p>
            <a:r>
              <a:rPr lang="de-DE" sz="1600" dirty="0" smtClean="0"/>
              <a:t>Bewerbung der Kampagne in den Landesverbänden</a:t>
            </a:r>
          </a:p>
          <a:p>
            <a:r>
              <a:rPr lang="de-DE" sz="1600" dirty="0" smtClean="0"/>
              <a:t>Aktivitäten in den Landesverbänden</a:t>
            </a:r>
          </a:p>
          <a:p>
            <a:r>
              <a:rPr lang="de-DE" sz="1600" dirty="0" smtClean="0"/>
              <a:t>Diskussion</a:t>
            </a:r>
          </a:p>
          <a:p>
            <a:r>
              <a:rPr lang="de-DE" sz="1600" dirty="0" smtClean="0"/>
              <a:t>Verbesserungsmöglichkeiten</a:t>
            </a:r>
          </a:p>
          <a:p>
            <a:r>
              <a:rPr lang="de-DE" sz="1600" dirty="0" smtClean="0"/>
              <a:t>Ausblick 2015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2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132856"/>
            <a:ext cx="2924884" cy="395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8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LV-</a:t>
            </a:r>
            <a:r>
              <a:rPr lang="de-DE" dirty="0" err="1" smtClean="0"/>
              <a:t>Beauftagte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lvl="1" indent="0">
              <a:buNone/>
            </a:pPr>
            <a:r>
              <a:rPr lang="de-DE" dirty="0" smtClean="0"/>
              <a:t>Baden: Herr </a:t>
            </a:r>
            <a:r>
              <a:rPr lang="de-DE" dirty="0" err="1" smtClean="0"/>
              <a:t>Lakatos</a:t>
            </a:r>
            <a:r>
              <a:rPr lang="de-DE" dirty="0" smtClean="0"/>
              <a:t>			Oberpfalz: Herr Brunner</a:t>
            </a:r>
          </a:p>
          <a:p>
            <a:pPr marL="457200" lvl="1" indent="0">
              <a:buNone/>
            </a:pPr>
            <a:r>
              <a:rPr lang="de-DE" dirty="0" smtClean="0"/>
              <a:t>Bayern: Herr </a:t>
            </a:r>
            <a:r>
              <a:rPr lang="de-DE" dirty="0" err="1" smtClean="0"/>
              <a:t>Vierlbeck</a:t>
            </a:r>
            <a:r>
              <a:rPr lang="de-DE" dirty="0" smtClean="0"/>
              <a:t>, Herr </a:t>
            </a:r>
            <a:r>
              <a:rPr lang="de-DE" dirty="0" err="1" smtClean="0"/>
              <a:t>Gäbelein</a:t>
            </a:r>
            <a:r>
              <a:rPr lang="de-DE" dirty="0" smtClean="0"/>
              <a:t>, 	Pfalz: Herr Weber</a:t>
            </a:r>
          </a:p>
          <a:p>
            <a:pPr marL="457200" lvl="1" indent="0">
              <a:buNone/>
            </a:pPr>
            <a:r>
              <a:rPr lang="de-DE" dirty="0" smtClean="0"/>
              <a:t>               Herr Nass, Frau Stemmer 	Rheinland: Herr </a:t>
            </a:r>
            <a:r>
              <a:rPr lang="de-DE" dirty="0" err="1" smtClean="0"/>
              <a:t>Hastrich</a:t>
            </a:r>
            <a:endParaRPr lang="de-DE" dirty="0" smtClean="0"/>
          </a:p>
          <a:p>
            <a:pPr marL="457200" lvl="1" indent="0">
              <a:buNone/>
            </a:pPr>
            <a:r>
              <a:rPr lang="de-DE" dirty="0" smtClean="0"/>
              <a:t>Berlin-Brandenburg: Herr Dieckmann	Saar: Herr </a:t>
            </a:r>
            <a:r>
              <a:rPr lang="de-DE" dirty="0" err="1" smtClean="0"/>
              <a:t>Gleißner</a:t>
            </a:r>
            <a:endParaRPr lang="de-DE" dirty="0" smtClean="0"/>
          </a:p>
          <a:p>
            <a:pPr marL="457200" lvl="1" indent="0">
              <a:buNone/>
            </a:pPr>
            <a:r>
              <a:rPr lang="de-DE" dirty="0" smtClean="0"/>
              <a:t>Brandenburg: Herr Regel		Sachsen: Herr Martin</a:t>
            </a:r>
          </a:p>
          <a:p>
            <a:pPr marL="457200" lvl="1" indent="0">
              <a:buNone/>
            </a:pPr>
            <a:r>
              <a:rPr lang="de-DE" dirty="0" smtClean="0"/>
              <a:t>Hamburg: Herr </a:t>
            </a:r>
            <a:r>
              <a:rPr lang="de-DE" dirty="0" err="1" smtClean="0"/>
              <a:t>Bathke</a:t>
            </a:r>
            <a:r>
              <a:rPr lang="de-DE" dirty="0" smtClean="0"/>
              <a:t>		Sachsen-Anhalt: </a:t>
            </a:r>
            <a:r>
              <a:rPr lang="de-DE" dirty="0"/>
              <a:t>Herr </a:t>
            </a:r>
            <a:r>
              <a:rPr lang="de-DE" dirty="0" smtClean="0"/>
              <a:t>Luks</a:t>
            </a:r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Hessen: Herr </a:t>
            </a:r>
            <a:r>
              <a:rPr lang="de-DE" dirty="0" err="1" smtClean="0"/>
              <a:t>Kerber</a:t>
            </a:r>
            <a:r>
              <a:rPr lang="de-DE" dirty="0" smtClean="0"/>
              <a:t>		 	Südbaden: Frau Huber</a:t>
            </a:r>
          </a:p>
          <a:p>
            <a:pPr marL="457200" lvl="1" indent="0">
              <a:buNone/>
            </a:pPr>
            <a:r>
              <a:rPr lang="de-DE" dirty="0" smtClean="0"/>
              <a:t>Mecklenburg-Vorpommern: Herr </a:t>
            </a:r>
            <a:r>
              <a:rPr lang="de-DE" dirty="0" err="1" smtClean="0"/>
              <a:t>Kallaene</a:t>
            </a:r>
            <a:r>
              <a:rPr lang="de-DE" dirty="0" smtClean="0"/>
              <a:t> 	</a:t>
            </a:r>
          </a:p>
          <a:p>
            <a:pPr marL="457200" lvl="1" indent="0">
              <a:buNone/>
            </a:pPr>
            <a:r>
              <a:rPr lang="de-DE" dirty="0" smtClean="0"/>
              <a:t>Niedersachsen: Frau Dietrich		Thüringen: Frau Prause 	</a:t>
            </a:r>
          </a:p>
          <a:p>
            <a:pPr marL="457200" lvl="1" indent="0">
              <a:buNone/>
            </a:pPr>
            <a:r>
              <a:rPr lang="de-DE" dirty="0" smtClean="0"/>
              <a:t>Norddeutschland: Herr </a:t>
            </a:r>
            <a:r>
              <a:rPr lang="de-DE" dirty="0" err="1" smtClean="0"/>
              <a:t>Koitzsch</a:t>
            </a:r>
            <a:r>
              <a:rPr lang="de-DE" dirty="0" smtClean="0"/>
              <a:t>	Westfalen: Frau </a:t>
            </a:r>
            <a:r>
              <a:rPr lang="de-DE" dirty="0" err="1" smtClean="0"/>
              <a:t>Kemena</a:t>
            </a:r>
            <a:r>
              <a:rPr lang="de-DE" dirty="0" smtClean="0"/>
              <a:t> 	</a:t>
            </a:r>
          </a:p>
          <a:p>
            <a:pPr marL="457200" lvl="1" indent="0">
              <a:buNone/>
            </a:pPr>
            <a:r>
              <a:rPr lang="de-DE" dirty="0" smtClean="0"/>
              <a:t>Nordwest: Herr </a:t>
            </a:r>
            <a:r>
              <a:rPr lang="de-DE" dirty="0" err="1" smtClean="0"/>
              <a:t>Wiechmann</a:t>
            </a:r>
            <a:r>
              <a:rPr lang="de-DE" dirty="0" smtClean="0"/>
              <a:t>   		Württemberg: Herr </a:t>
            </a:r>
            <a:r>
              <a:rPr lang="de-DE" dirty="0" err="1" smtClean="0"/>
              <a:t>Eberius</a:t>
            </a:r>
            <a:r>
              <a:rPr lang="de-DE" dirty="0" smtClean="0"/>
              <a:t>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3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949280"/>
            <a:ext cx="44577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9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4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188" y="1052513"/>
            <a:ext cx="8425308" cy="1143000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Verfahren Anmeldung / Bestellung </a:t>
            </a:r>
            <a:r>
              <a:rPr lang="de-DE" dirty="0"/>
              <a:t>Mit-Mach-Pakete</a:t>
            </a:r>
            <a:br>
              <a:rPr lang="de-DE" dirty="0"/>
            </a:b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lvl="1" indent="0">
              <a:buNone/>
            </a:pPr>
            <a:endParaRPr lang="de-DE" dirty="0" smtClean="0"/>
          </a:p>
          <a:p>
            <a:r>
              <a:rPr lang="de-DE" dirty="0" smtClean="0"/>
              <a:t>Freischaltung der Anmeldung Anfang Mai 2014</a:t>
            </a:r>
          </a:p>
          <a:p>
            <a:r>
              <a:rPr lang="de-DE" dirty="0" smtClean="0"/>
              <a:t>Preise der Produkte für Mit-Mach-Paket:</a:t>
            </a:r>
          </a:p>
          <a:p>
            <a:pPr lvl="1"/>
            <a:r>
              <a:rPr lang="de-DE" dirty="0"/>
              <a:t>Trimmy-Medaillen (25 Stück) 13,50 Euro inkl. </a:t>
            </a:r>
            <a:r>
              <a:rPr lang="de-DE" dirty="0" err="1"/>
              <a:t>MwSt</a:t>
            </a:r>
            <a:endParaRPr lang="de-DE" dirty="0"/>
          </a:p>
          <a:p>
            <a:pPr lvl="1"/>
            <a:r>
              <a:rPr lang="de-DE" dirty="0"/>
              <a:t>Trimmy-Aufkleber (50 Stück, 110 x 85 mm) 11,-- Euro inkl. </a:t>
            </a:r>
            <a:r>
              <a:rPr lang="de-DE" dirty="0" err="1"/>
              <a:t>MwSt</a:t>
            </a:r>
            <a:endParaRPr lang="de-DE" dirty="0"/>
          </a:p>
          <a:p>
            <a:pPr lvl="1"/>
            <a:r>
              <a:rPr lang="de-DE" dirty="0"/>
              <a:t>Trimmy-Luftballons (50 Stück, 80 - 90 cm Umfang) 12,-- Euro inkl. </a:t>
            </a:r>
            <a:r>
              <a:rPr lang="de-DE" dirty="0" err="1"/>
              <a:t>MwSt</a:t>
            </a:r>
            <a:endParaRPr lang="de-DE" dirty="0"/>
          </a:p>
          <a:p>
            <a:pPr lvl="1"/>
            <a:r>
              <a:rPr lang="de-DE" dirty="0"/>
              <a:t>Gummibärchen (50 Beutel zu ca. 10 </a:t>
            </a:r>
            <a:r>
              <a:rPr lang="de-DE" dirty="0" err="1"/>
              <a:t>gr.</a:t>
            </a:r>
            <a:r>
              <a:rPr lang="de-DE" dirty="0"/>
              <a:t>) 8,50 Euro inkl. </a:t>
            </a:r>
            <a:r>
              <a:rPr lang="de-DE" dirty="0" err="1" smtClean="0"/>
              <a:t>MwSt</a:t>
            </a:r>
            <a:endParaRPr lang="de-DE" dirty="0"/>
          </a:p>
          <a:p>
            <a:r>
              <a:rPr lang="de-DE" dirty="0" smtClean="0"/>
              <a:t>Der Partner Walther legt außerdem Warengutscheine im Werte der </a:t>
            </a:r>
            <a:r>
              <a:rPr lang="de-DE" dirty="0" err="1" smtClean="0"/>
              <a:t>Einkaufsrechungen</a:t>
            </a:r>
            <a:r>
              <a:rPr lang="de-DE" dirty="0" smtClean="0"/>
              <a:t> der Mit-Mach-Pakete bei </a:t>
            </a:r>
          </a:p>
          <a:p>
            <a:r>
              <a:rPr lang="de-DE" dirty="0" smtClean="0"/>
              <a:t>Es gibt keinen Anmeldeschluss und keine Bestellfrist mehr; Mit-Mach-Pakete werden nun auf Wunsch der Vereine ganzjährig angeboten.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11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5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Teilnehmende Vereine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Quote der Beteiligung ist sehr gering</a:t>
            </a:r>
          </a:p>
          <a:p>
            <a:r>
              <a:rPr lang="de-DE" dirty="0" smtClean="0"/>
              <a:t>bis zum 01.07.2014: 115 Anmeldungen </a:t>
            </a:r>
          </a:p>
          <a:p>
            <a:r>
              <a:rPr lang="de-DE" dirty="0" smtClean="0"/>
              <a:t>bis zum 01.07. aus 4 </a:t>
            </a:r>
            <a:r>
              <a:rPr lang="de-DE" dirty="0" err="1" smtClean="0"/>
              <a:t>LVe</a:t>
            </a:r>
            <a:r>
              <a:rPr lang="de-DE" dirty="0" smtClean="0"/>
              <a:t> kein einziger Verein gemeldet</a:t>
            </a:r>
          </a:p>
          <a:p>
            <a:r>
              <a:rPr lang="de-DE" dirty="0" smtClean="0"/>
              <a:t>zum Vergleich: </a:t>
            </a:r>
          </a:p>
          <a:p>
            <a:pPr marL="0" indent="0">
              <a:buNone/>
            </a:pPr>
            <a:r>
              <a:rPr lang="de-DE" dirty="0" smtClean="0"/>
              <a:t>	01.07.2013: 1.210 Anmeldungen 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01.07.2012: 4.400 Anmeldungen </a:t>
            </a:r>
          </a:p>
          <a:p>
            <a:r>
              <a:rPr lang="de-DE" dirty="0"/>
              <a:t>b</a:t>
            </a:r>
            <a:r>
              <a:rPr lang="de-DE" dirty="0" smtClean="0"/>
              <a:t>is zum 01.07.2015 Eintragung in die Deutschlandkarte aus 10 </a:t>
            </a:r>
            <a:r>
              <a:rPr lang="de-DE" dirty="0" err="1" smtClean="0"/>
              <a:t>Lve</a:t>
            </a:r>
            <a:r>
              <a:rPr lang="de-DE" dirty="0" smtClean="0"/>
              <a:t>; insgesamt 56 Vereine in Deutschlandkarte eingetragen, davon 37 Vereine aus WT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674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6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Teilnehmende Vereine (Grafik) (31.10.14)</a:t>
            </a:r>
            <a:endParaRPr lang="de-DE" dirty="0"/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05017"/>
              </p:ext>
            </p:extLst>
          </p:nvPr>
        </p:nvGraphicFramePr>
        <p:xfrm>
          <a:off x="107504" y="1916832"/>
          <a:ext cx="878497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749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7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Bestellung Mit-Mach-Paket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insgesamt 62 Bestellungen (Stand 31.10.2014)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(die Bestellungen liefen sehr schleppend ein)</a:t>
            </a:r>
          </a:p>
          <a:p>
            <a:r>
              <a:rPr lang="de-DE" dirty="0"/>
              <a:t>z</a:t>
            </a:r>
            <a:r>
              <a:rPr lang="de-DE" dirty="0" smtClean="0"/>
              <a:t>um Vergleich: 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01.07.2013: 301 Mit-Mach-Paket 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01.07.2014: 4.400 Mit-Mach-Pakete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561189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1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8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Newsletter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2014: 8 Newsletter mit 61 einzelnen Meldungen</a:t>
            </a:r>
          </a:p>
          <a:p>
            <a:r>
              <a:rPr lang="de-DE" dirty="0" smtClean="0"/>
              <a:t>2013: 13 Newsletter mit 85 einzelnen Meldungen </a:t>
            </a:r>
          </a:p>
          <a:p>
            <a:r>
              <a:rPr lang="de-DE" dirty="0" smtClean="0"/>
              <a:t>2012: 10 Newsletter mit 59 einzelnen Meldungen</a:t>
            </a:r>
          </a:p>
          <a:p>
            <a:r>
              <a:rPr lang="de-DE" dirty="0" smtClean="0"/>
              <a:t>3739 Empfänger</a:t>
            </a:r>
          </a:p>
          <a:p>
            <a:r>
              <a:rPr lang="de-DE" dirty="0" smtClean="0"/>
              <a:t>Reaktionen auf einzelne Meldungen:</a:t>
            </a:r>
          </a:p>
          <a:p>
            <a:pPr lvl="1"/>
            <a:r>
              <a:rPr lang="de-DE" dirty="0" smtClean="0"/>
              <a:t>Angebot für zu verschenkende Kinder-</a:t>
            </a:r>
            <a:r>
              <a:rPr lang="de-DE" dirty="0" err="1" smtClean="0"/>
              <a:t>CD´s</a:t>
            </a:r>
            <a:r>
              <a:rPr lang="de-DE" dirty="0" smtClean="0"/>
              <a:t>: 10 Anfragen </a:t>
            </a:r>
          </a:p>
          <a:p>
            <a:pPr lvl="1"/>
            <a:r>
              <a:rPr lang="de-DE" dirty="0" smtClean="0"/>
              <a:t>Hinweis zur Freistellung von Rundfunkbeiträgen: 10 Rückmeldungen von Vereinen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69" y="5589240"/>
            <a:ext cx="1774069" cy="137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35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0140-6FDC-411A-A472-2A65E9D2CB18}" type="slidenum">
              <a:rPr lang="de-DE" smtClean="0"/>
              <a:t>9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Homepage www.ziel-im-visier.de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Erweiterung der Seite um den Bereich </a:t>
            </a:r>
            <a:r>
              <a:rPr lang="de-DE" dirty="0" smtClean="0">
                <a:hlinkClick r:id="rId2"/>
              </a:rPr>
              <a:t>„Bogen“</a:t>
            </a:r>
            <a:endParaRPr lang="de-DE" dirty="0" smtClean="0"/>
          </a:p>
          <a:p>
            <a:r>
              <a:rPr lang="de-DE" dirty="0" smtClean="0">
                <a:hlinkClick r:id="rId3"/>
              </a:rPr>
              <a:t>Suchfunktion</a:t>
            </a:r>
            <a:r>
              <a:rPr lang="de-DE" dirty="0" smtClean="0"/>
              <a:t> nach Vereinen auf Deutschlandkarte</a:t>
            </a:r>
          </a:p>
          <a:p>
            <a:r>
              <a:rPr lang="de-DE" dirty="0" smtClean="0"/>
              <a:t>Nach bitte um Übersendung von update zu </a:t>
            </a:r>
            <a:r>
              <a:rPr lang="de-DE" dirty="0" smtClean="0">
                <a:hlinkClick r:id="rId4"/>
              </a:rPr>
              <a:t>LV-Seiten</a:t>
            </a:r>
            <a:r>
              <a:rPr lang="de-DE" dirty="0" smtClean="0"/>
              <a:t> am 14.04.2014, Überarbeitung erfolgte sehr schleppend; gute </a:t>
            </a:r>
            <a:r>
              <a:rPr lang="de-DE" dirty="0" err="1" smtClean="0"/>
              <a:t>Bsp</a:t>
            </a:r>
            <a:r>
              <a:rPr lang="de-DE" dirty="0" smtClean="0"/>
              <a:t>: MV, SA, SC, TH, WT</a:t>
            </a:r>
          </a:p>
          <a:p>
            <a:r>
              <a:rPr lang="de-DE" dirty="0" smtClean="0"/>
              <a:t>Zugriffszahlen: (Höchstwert: 650), in der Gesamtheit haben die Zugriffe abgenommen      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788267"/>
            <a:ext cx="3349343" cy="122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2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745</Words>
  <Application>Microsoft Office PowerPoint</Application>
  <PresentationFormat>Bildschirmpräsentation (4:3)</PresentationFormat>
  <Paragraphs>137</Paragraphs>
  <Slides>17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Larissa</vt:lpstr>
      <vt:lpstr>Wochenende der Schützenvereine 04./05. Oktober 2014</vt:lpstr>
      <vt:lpstr>Inhalt</vt:lpstr>
      <vt:lpstr>LV-Beauftagte</vt:lpstr>
      <vt:lpstr>  Verfahren Anmeldung / Bestellung Mit-Mach-Pakete  </vt:lpstr>
      <vt:lpstr>Teilnehmende Vereine</vt:lpstr>
      <vt:lpstr>Teilnehmende Vereine (Grafik) (31.10.14)</vt:lpstr>
      <vt:lpstr>Bestellung Mit-Mach-Paket</vt:lpstr>
      <vt:lpstr>Newsletter</vt:lpstr>
      <vt:lpstr>Homepage www.ziel-im-visier.de</vt:lpstr>
      <vt:lpstr> Mitgliedergewinnung im Bereich „Bogensport“ </vt:lpstr>
      <vt:lpstr>Neuerungen für Ziel-im-Visier Kampagne</vt:lpstr>
      <vt:lpstr>Ausschreibungen</vt:lpstr>
      <vt:lpstr>Zielzahlen für die Landesverbände</vt:lpstr>
      <vt:lpstr>Bewerbung der Kampagne in den Landesverbänden </vt:lpstr>
      <vt:lpstr>Diskussion</vt:lpstr>
      <vt:lpstr>Ausblick 2015</vt:lpstr>
      <vt:lpstr>Ausblick 2015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Wochenende der Schützenvereine 04./05. Oktober 2014</dc:title>
  <dc:creator>Robert Garmeister</dc:creator>
  <cp:lastModifiedBy>Robert Garmeister</cp:lastModifiedBy>
  <cp:revision>66</cp:revision>
  <cp:lastPrinted>2014-11-13T13:17:06Z</cp:lastPrinted>
  <dcterms:created xsi:type="dcterms:W3CDTF">2014-07-10T09:55:34Z</dcterms:created>
  <dcterms:modified xsi:type="dcterms:W3CDTF">2015-03-18T07:23:55Z</dcterms:modified>
</cp:coreProperties>
</file>