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48" r:id="rId2"/>
  </p:sldMasterIdLst>
  <p:notesMasterIdLst>
    <p:notesMasterId r:id="rId27"/>
  </p:notesMasterIdLst>
  <p:handoutMasterIdLst>
    <p:handoutMasterId r:id="rId28"/>
  </p:handoutMasterIdLst>
  <p:sldIdLst>
    <p:sldId id="259" r:id="rId3"/>
    <p:sldId id="260" r:id="rId4"/>
    <p:sldId id="261" r:id="rId5"/>
    <p:sldId id="345" r:id="rId6"/>
    <p:sldId id="348" r:id="rId7"/>
    <p:sldId id="350" r:id="rId8"/>
    <p:sldId id="341" r:id="rId9"/>
    <p:sldId id="329" r:id="rId10"/>
    <p:sldId id="330" r:id="rId11"/>
    <p:sldId id="331" r:id="rId12"/>
    <p:sldId id="333" r:id="rId13"/>
    <p:sldId id="334" r:id="rId14"/>
    <p:sldId id="335" r:id="rId15"/>
    <p:sldId id="336" r:id="rId16"/>
    <p:sldId id="337" r:id="rId17"/>
    <p:sldId id="351" r:id="rId18"/>
    <p:sldId id="338" r:id="rId19"/>
    <p:sldId id="352" r:id="rId20"/>
    <p:sldId id="339" r:id="rId21"/>
    <p:sldId id="347" r:id="rId22"/>
    <p:sldId id="342" r:id="rId23"/>
    <p:sldId id="349" r:id="rId24"/>
    <p:sldId id="353" r:id="rId25"/>
    <p:sldId id="323" r:id="rId26"/>
  </p:sldIdLst>
  <p:sldSz cx="9145588"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FA0000"/>
    <a:srgbClr val="E61D08"/>
    <a:srgbClr val="FF0000"/>
    <a:srgbClr val="D61C08"/>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1430" y="-77"/>
      </p:cViewPr>
      <p:guideLst>
        <p:guide orient="horz" pos="3294"/>
        <p:guide orient="horz" pos="2160"/>
        <p:guide orient="horz" pos="346"/>
        <p:guide pos="431"/>
        <p:guide pos="2880"/>
        <p:guide pos="433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29" tIns="45714" rIns="91429" bIns="45714"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332"/>
          </a:xfrm>
          <a:prstGeom prst="rect">
            <a:avLst/>
          </a:prstGeom>
        </p:spPr>
        <p:txBody>
          <a:bodyPr vert="horz" lIns="91429" tIns="45714" rIns="91429" bIns="45714" rtlCol="0"/>
          <a:lstStyle>
            <a:lvl1pPr algn="r">
              <a:defRPr sz="1200"/>
            </a:lvl1pPr>
          </a:lstStyle>
          <a:p>
            <a:fld id="{9C14364E-ABE5-490C-8A5D-2E76C038EB8B}" type="datetimeFigureOut">
              <a:rPr lang="de-DE" smtClean="0"/>
              <a:t>18.03.2015</a:t>
            </a:fld>
            <a:endParaRPr lang="de-DE"/>
          </a:p>
        </p:txBody>
      </p:sp>
      <p:sp>
        <p:nvSpPr>
          <p:cNvPr id="4" name="Fußzeilenplatzhalter 3"/>
          <p:cNvSpPr>
            <a:spLocks noGrp="1"/>
          </p:cNvSpPr>
          <p:nvPr>
            <p:ph type="ftr" sz="quarter" idx="2"/>
          </p:nvPr>
        </p:nvSpPr>
        <p:spPr>
          <a:xfrm>
            <a:off x="0" y="9428584"/>
            <a:ext cx="2945659" cy="496332"/>
          </a:xfrm>
          <a:prstGeom prst="rect">
            <a:avLst/>
          </a:prstGeom>
        </p:spPr>
        <p:txBody>
          <a:bodyPr vert="horz" lIns="91429" tIns="45714" rIns="91429" bIns="45714"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28584"/>
            <a:ext cx="2945659" cy="496332"/>
          </a:xfrm>
          <a:prstGeom prst="rect">
            <a:avLst/>
          </a:prstGeom>
        </p:spPr>
        <p:txBody>
          <a:bodyPr vert="horz" lIns="91429" tIns="45714" rIns="91429" bIns="45714" rtlCol="0" anchor="b"/>
          <a:lstStyle>
            <a:lvl1pPr algn="r">
              <a:defRPr sz="1200"/>
            </a:lvl1pPr>
          </a:lstStyle>
          <a:p>
            <a:fld id="{55FEF3AA-EB11-47E4-8649-303D7176388E}" type="slidenum">
              <a:rPr lang="de-DE" smtClean="0"/>
              <a:t>‹Nr.›</a:t>
            </a:fld>
            <a:endParaRPr lang="de-DE"/>
          </a:p>
        </p:txBody>
      </p:sp>
    </p:spTree>
    <p:extLst>
      <p:ext uri="{BB962C8B-B14F-4D97-AF65-F5344CB8AC3E}">
        <p14:creationId xmlns:p14="http://schemas.microsoft.com/office/powerpoint/2010/main" val="382582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857"/>
          </a:xfrm>
          <a:prstGeom prst="rect">
            <a:avLst/>
          </a:prstGeom>
        </p:spPr>
        <p:txBody>
          <a:bodyPr vert="horz" lIns="90992" tIns="45496" rIns="90992" bIns="45496" rtlCol="0"/>
          <a:lstStyle>
            <a:lvl1pPr algn="l">
              <a:defRPr sz="1200"/>
            </a:lvl1pPr>
          </a:lstStyle>
          <a:p>
            <a:endParaRPr lang="de-DE"/>
          </a:p>
        </p:txBody>
      </p:sp>
      <p:sp>
        <p:nvSpPr>
          <p:cNvPr id="3" name="Datumsplatzhalter 2"/>
          <p:cNvSpPr>
            <a:spLocks noGrp="1"/>
          </p:cNvSpPr>
          <p:nvPr>
            <p:ph type="dt" idx="1"/>
          </p:nvPr>
        </p:nvSpPr>
        <p:spPr>
          <a:xfrm>
            <a:off x="3850443" y="0"/>
            <a:ext cx="2945659" cy="495857"/>
          </a:xfrm>
          <a:prstGeom prst="rect">
            <a:avLst/>
          </a:prstGeom>
        </p:spPr>
        <p:txBody>
          <a:bodyPr vert="horz" lIns="90992" tIns="45496" rIns="90992" bIns="45496" rtlCol="0"/>
          <a:lstStyle>
            <a:lvl1pPr algn="r">
              <a:defRPr sz="1200"/>
            </a:lvl1pPr>
          </a:lstStyle>
          <a:p>
            <a:fld id="{97DB8928-5A0C-4B2E-B635-084AACB4EF69}" type="datetimeFigureOut">
              <a:rPr lang="de-DE" smtClean="0"/>
              <a:t>18.03.2015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992" tIns="45496" rIns="90992" bIns="45496" rtlCol="0" anchor="ctr"/>
          <a:lstStyle/>
          <a:p>
            <a:endParaRPr lang="de-DE"/>
          </a:p>
        </p:txBody>
      </p:sp>
      <p:sp>
        <p:nvSpPr>
          <p:cNvPr id="5" name="Notizenplatzhalter 4"/>
          <p:cNvSpPr>
            <a:spLocks noGrp="1"/>
          </p:cNvSpPr>
          <p:nvPr>
            <p:ph type="body" sz="quarter" idx="3"/>
          </p:nvPr>
        </p:nvSpPr>
        <p:spPr>
          <a:xfrm>
            <a:off x="679768" y="4714599"/>
            <a:ext cx="5438140" cy="4467462"/>
          </a:xfrm>
          <a:prstGeom prst="rect">
            <a:avLst/>
          </a:prstGeom>
        </p:spPr>
        <p:txBody>
          <a:bodyPr vert="horz" lIns="90992" tIns="45496" rIns="90992" bIns="45496"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9197"/>
            <a:ext cx="2945659" cy="495857"/>
          </a:xfrm>
          <a:prstGeom prst="rect">
            <a:avLst/>
          </a:prstGeom>
        </p:spPr>
        <p:txBody>
          <a:bodyPr vert="horz" lIns="90992" tIns="45496" rIns="90992" bIns="45496"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9197"/>
            <a:ext cx="2945659" cy="495857"/>
          </a:xfrm>
          <a:prstGeom prst="rect">
            <a:avLst/>
          </a:prstGeom>
        </p:spPr>
        <p:txBody>
          <a:bodyPr vert="horz" lIns="90992" tIns="45496" rIns="90992" bIns="45496" rtlCol="0" anchor="b"/>
          <a:lstStyle>
            <a:lvl1pPr algn="r">
              <a:defRPr sz="1200"/>
            </a:lvl1pPr>
          </a:lstStyle>
          <a:p>
            <a:fld id="{BBB099A8-8ABD-4EE0-BA4B-084412F46EE1}" type="slidenum">
              <a:rPr lang="de-DE" smtClean="0"/>
              <a:t>‹Nr.›</a:t>
            </a:fld>
            <a:endParaRPr lang="de-DE"/>
          </a:p>
        </p:txBody>
      </p:sp>
    </p:spTree>
    <p:extLst>
      <p:ext uri="{BB962C8B-B14F-4D97-AF65-F5344CB8AC3E}">
        <p14:creationId xmlns:p14="http://schemas.microsoft.com/office/powerpoint/2010/main" val="1780294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52382">
              <a:defRPr>
                <a:solidFill>
                  <a:schemeClr val="tx1"/>
                </a:solidFill>
                <a:latin typeface="Verdana" pitchFamily="34" charset="0"/>
              </a:defRPr>
            </a:lvl1pPr>
            <a:lvl2pPr marL="741272" indent="-284128" defTabSz="952382">
              <a:defRPr>
                <a:solidFill>
                  <a:schemeClr val="tx1"/>
                </a:solidFill>
                <a:latin typeface="Verdana" pitchFamily="34" charset="0"/>
              </a:defRPr>
            </a:lvl2pPr>
            <a:lvl3pPr marL="1141272" indent="-226985" defTabSz="952382">
              <a:defRPr>
                <a:solidFill>
                  <a:schemeClr val="tx1"/>
                </a:solidFill>
                <a:latin typeface="Verdana" pitchFamily="34" charset="0"/>
              </a:defRPr>
            </a:lvl3pPr>
            <a:lvl4pPr marL="1598415" indent="-226985" defTabSz="952382">
              <a:defRPr>
                <a:solidFill>
                  <a:schemeClr val="tx1"/>
                </a:solidFill>
                <a:latin typeface="Verdana" pitchFamily="34" charset="0"/>
              </a:defRPr>
            </a:lvl4pPr>
            <a:lvl5pPr marL="2055559" indent="-226985" defTabSz="952382">
              <a:defRPr>
                <a:solidFill>
                  <a:schemeClr val="tx1"/>
                </a:solidFill>
                <a:latin typeface="Verdana" pitchFamily="34" charset="0"/>
              </a:defRPr>
            </a:lvl5pPr>
            <a:lvl6pPr marL="2512702" indent="-226985" defTabSz="952382" eaLnBrk="0" fontAlgn="base" hangingPunct="0">
              <a:spcBef>
                <a:spcPct val="0"/>
              </a:spcBef>
              <a:spcAft>
                <a:spcPct val="0"/>
              </a:spcAft>
              <a:defRPr>
                <a:solidFill>
                  <a:schemeClr val="tx1"/>
                </a:solidFill>
                <a:latin typeface="Verdana" pitchFamily="34" charset="0"/>
              </a:defRPr>
            </a:lvl6pPr>
            <a:lvl7pPr marL="2969846" indent="-226985" defTabSz="952382" eaLnBrk="0" fontAlgn="base" hangingPunct="0">
              <a:spcBef>
                <a:spcPct val="0"/>
              </a:spcBef>
              <a:spcAft>
                <a:spcPct val="0"/>
              </a:spcAft>
              <a:defRPr>
                <a:solidFill>
                  <a:schemeClr val="tx1"/>
                </a:solidFill>
                <a:latin typeface="Verdana" pitchFamily="34" charset="0"/>
              </a:defRPr>
            </a:lvl7pPr>
            <a:lvl8pPr marL="3426990" indent="-226985" defTabSz="952382" eaLnBrk="0" fontAlgn="base" hangingPunct="0">
              <a:spcBef>
                <a:spcPct val="0"/>
              </a:spcBef>
              <a:spcAft>
                <a:spcPct val="0"/>
              </a:spcAft>
              <a:defRPr>
                <a:solidFill>
                  <a:schemeClr val="tx1"/>
                </a:solidFill>
                <a:latin typeface="Verdana" pitchFamily="34" charset="0"/>
              </a:defRPr>
            </a:lvl8pPr>
            <a:lvl9pPr marL="3884133" indent="-226985" defTabSz="952382" eaLnBrk="0" fontAlgn="base" hangingPunct="0">
              <a:spcBef>
                <a:spcPct val="0"/>
              </a:spcBef>
              <a:spcAft>
                <a:spcPct val="0"/>
              </a:spcAft>
              <a:defRPr>
                <a:solidFill>
                  <a:schemeClr val="tx1"/>
                </a:solidFill>
                <a:latin typeface="Verdana" pitchFamily="34" charset="0"/>
              </a:defRPr>
            </a:lvl9pPr>
          </a:lstStyle>
          <a:p>
            <a:fld id="{2C2C6050-A715-486C-B659-D3127386D631}" type="slidenum">
              <a:rPr lang="de-DE" altLang="de-DE" smtClean="0">
                <a:latin typeface="Arial" pitchFamily="34" charset="0"/>
              </a:rPr>
              <a:pPr/>
              <a:t>1</a:t>
            </a:fld>
            <a:endParaRPr lang="de-DE" altLang="de-DE" smtClean="0">
              <a:latin typeface="Arial" pitchFamily="34" charset="0"/>
            </a:endParaRPr>
          </a:p>
        </p:txBody>
      </p:sp>
      <p:sp>
        <p:nvSpPr>
          <p:cNvPr id="128003" name="Rectangle 2"/>
          <p:cNvSpPr>
            <a:spLocks noGrp="1" noRot="1" noChangeAspect="1" noChangeArrowheads="1" noTextEdit="1"/>
          </p:cNvSpPr>
          <p:nvPr>
            <p:ph type="sldImg"/>
          </p:nvPr>
        </p:nvSpPr>
        <p:spPr>
          <a:xfrm>
            <a:off x="917575" y="744538"/>
            <a:ext cx="4962525" cy="3722687"/>
          </a:xfrm>
          <a:ln/>
        </p:spPr>
      </p:sp>
      <p:sp>
        <p:nvSpPr>
          <p:cNvPr id="128004" name="Rectangle 3"/>
          <p:cNvSpPr>
            <a:spLocks noGrp="1" noChangeArrowheads="1"/>
          </p:cNvSpPr>
          <p:nvPr>
            <p:ph type="body" idx="1"/>
          </p:nvPr>
        </p:nvSpPr>
        <p:spPr>
          <a:noFill/>
        </p:spPr>
        <p:txBody>
          <a:bodyPr/>
          <a:lstStyle/>
          <a:p>
            <a:pPr eaLnBrk="1" hangingPunct="1"/>
            <a:endParaRPr lang="de-DE" altLang="de-DE"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55434">
              <a:defRPr>
                <a:solidFill>
                  <a:schemeClr val="tx1"/>
                </a:solidFill>
                <a:latin typeface="Verdana" pitchFamily="34" charset="0"/>
              </a:defRPr>
            </a:lvl1pPr>
            <a:lvl2pPr marL="716575" indent="-275606" defTabSz="955434">
              <a:defRPr>
                <a:solidFill>
                  <a:schemeClr val="tx1"/>
                </a:solidFill>
                <a:latin typeface="Verdana" pitchFamily="34" charset="0"/>
              </a:defRPr>
            </a:lvl2pPr>
            <a:lvl3pPr marL="1102424" indent="-220485" defTabSz="955434">
              <a:defRPr>
                <a:solidFill>
                  <a:schemeClr val="tx1"/>
                </a:solidFill>
                <a:latin typeface="Verdana" pitchFamily="34" charset="0"/>
              </a:defRPr>
            </a:lvl3pPr>
            <a:lvl4pPr marL="1543393" indent="-220485" defTabSz="955434">
              <a:defRPr>
                <a:solidFill>
                  <a:schemeClr val="tx1"/>
                </a:solidFill>
                <a:latin typeface="Verdana" pitchFamily="34" charset="0"/>
              </a:defRPr>
            </a:lvl4pPr>
            <a:lvl5pPr marL="1984362" indent="-220485" defTabSz="955434">
              <a:defRPr>
                <a:solidFill>
                  <a:schemeClr val="tx1"/>
                </a:solidFill>
                <a:latin typeface="Verdana" pitchFamily="34" charset="0"/>
              </a:defRPr>
            </a:lvl5pPr>
            <a:lvl6pPr marL="2425332" indent="-220485" defTabSz="955434" eaLnBrk="0" fontAlgn="base" hangingPunct="0">
              <a:spcBef>
                <a:spcPct val="0"/>
              </a:spcBef>
              <a:spcAft>
                <a:spcPct val="0"/>
              </a:spcAft>
              <a:defRPr>
                <a:solidFill>
                  <a:schemeClr val="tx1"/>
                </a:solidFill>
                <a:latin typeface="Verdana" pitchFamily="34" charset="0"/>
              </a:defRPr>
            </a:lvl6pPr>
            <a:lvl7pPr marL="2866301" indent="-220485" defTabSz="955434" eaLnBrk="0" fontAlgn="base" hangingPunct="0">
              <a:spcBef>
                <a:spcPct val="0"/>
              </a:spcBef>
              <a:spcAft>
                <a:spcPct val="0"/>
              </a:spcAft>
              <a:defRPr>
                <a:solidFill>
                  <a:schemeClr val="tx1"/>
                </a:solidFill>
                <a:latin typeface="Verdana" pitchFamily="34" charset="0"/>
              </a:defRPr>
            </a:lvl7pPr>
            <a:lvl8pPr marL="3307271" indent="-220485" defTabSz="955434" eaLnBrk="0" fontAlgn="base" hangingPunct="0">
              <a:spcBef>
                <a:spcPct val="0"/>
              </a:spcBef>
              <a:spcAft>
                <a:spcPct val="0"/>
              </a:spcAft>
              <a:defRPr>
                <a:solidFill>
                  <a:schemeClr val="tx1"/>
                </a:solidFill>
                <a:latin typeface="Verdana" pitchFamily="34" charset="0"/>
              </a:defRPr>
            </a:lvl8pPr>
            <a:lvl9pPr marL="3748240" indent="-220485" defTabSz="955434" eaLnBrk="0" fontAlgn="base" hangingPunct="0">
              <a:spcBef>
                <a:spcPct val="0"/>
              </a:spcBef>
              <a:spcAft>
                <a:spcPct val="0"/>
              </a:spcAft>
              <a:defRPr>
                <a:solidFill>
                  <a:schemeClr val="tx1"/>
                </a:solidFill>
                <a:latin typeface="Verdana" pitchFamily="34" charset="0"/>
              </a:defRPr>
            </a:lvl9pPr>
          </a:lstStyle>
          <a:p>
            <a:fld id="{B139801C-C248-4D53-8D5A-9AC1B377D298}" type="slidenum">
              <a:rPr lang="de-DE" altLang="de-DE">
                <a:latin typeface="Arial" charset="0"/>
              </a:rPr>
              <a:pPr/>
              <a:t>11</a:t>
            </a:fld>
            <a:endParaRPr lang="de-DE" altLang="de-DE">
              <a:latin typeface="Arial" charset="0"/>
            </a:endParaRPr>
          </a:p>
        </p:txBody>
      </p:sp>
      <p:sp>
        <p:nvSpPr>
          <p:cNvPr id="82947" name="Rectangle 2"/>
          <p:cNvSpPr>
            <a:spLocks noGrp="1" noRot="1" noChangeAspect="1" noChangeArrowheads="1" noTextEdit="1"/>
          </p:cNvSpPr>
          <p:nvPr>
            <p:ph type="sldImg"/>
          </p:nvPr>
        </p:nvSpPr>
        <p:spPr>
          <a:xfrm>
            <a:off x="915988" y="744538"/>
            <a:ext cx="4965700" cy="3722687"/>
          </a:xfrm>
          <a:ln/>
        </p:spPr>
      </p:sp>
      <p:sp>
        <p:nvSpPr>
          <p:cNvPr id="82948" name="Rectangle 3"/>
          <p:cNvSpPr>
            <a:spLocks noGrp="1" noChangeArrowheads="1"/>
          </p:cNvSpPr>
          <p:nvPr>
            <p:ph type="body" idx="1"/>
          </p:nvPr>
        </p:nvSpPr>
        <p:spPr>
          <a:noFill/>
        </p:spPr>
        <p:txBody>
          <a:bodyPr/>
          <a:lstStyle/>
          <a:p>
            <a:pPr eaLnBrk="1" hangingPunct="1"/>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p:cNvSpPr>
            <a:spLocks noGrp="1" noRot="1" noChangeAspect="1" noTextEdit="1"/>
          </p:cNvSpPr>
          <p:nvPr>
            <p:ph type="sldImg"/>
          </p:nvPr>
        </p:nvSpPr>
        <p:spPr>
          <a:xfrm>
            <a:off x="917575" y="744538"/>
            <a:ext cx="4962525" cy="3722687"/>
          </a:xfrm>
          <a:ln/>
        </p:spPr>
      </p:sp>
      <p:sp>
        <p:nvSpPr>
          <p:cNvPr id="129027" name="Notizenplatzhalter 2"/>
          <p:cNvSpPr>
            <a:spLocks noGrp="1"/>
          </p:cNvSpPr>
          <p:nvPr>
            <p:ph type="body" idx="1"/>
          </p:nvPr>
        </p:nvSpPr>
        <p:spPr>
          <a:noFill/>
        </p:spPr>
        <p:txBody>
          <a:bodyPr/>
          <a:lstStyle/>
          <a:p>
            <a:endParaRPr lang="de-DE" altLang="de-DE" smtClean="0">
              <a:latin typeface="Arial" pitchFamily="34" charset="0"/>
            </a:endParaRPr>
          </a:p>
        </p:txBody>
      </p:sp>
      <p:sp>
        <p:nvSpPr>
          <p:cNvPr id="129028" name="Foliennummernplatzhalter 3"/>
          <p:cNvSpPr>
            <a:spLocks noGrp="1"/>
          </p:cNvSpPr>
          <p:nvPr>
            <p:ph type="sldNum" sz="quarter" idx="5"/>
          </p:nvPr>
        </p:nvSpPr>
        <p:spPr>
          <a:noFill/>
        </p:spPr>
        <p:txBody>
          <a:bodyPr/>
          <a:lstStyle>
            <a:lvl1pPr defTabSz="930160">
              <a:defRPr>
                <a:solidFill>
                  <a:schemeClr val="tx1"/>
                </a:solidFill>
                <a:latin typeface="Verdana" pitchFamily="34" charset="0"/>
              </a:defRPr>
            </a:lvl1pPr>
            <a:lvl2pPr marL="741272" indent="-284128" defTabSz="930160">
              <a:defRPr>
                <a:solidFill>
                  <a:schemeClr val="tx1"/>
                </a:solidFill>
                <a:latin typeface="Verdana" pitchFamily="34" charset="0"/>
              </a:defRPr>
            </a:lvl2pPr>
            <a:lvl3pPr marL="1141272" indent="-226985" defTabSz="930160">
              <a:defRPr>
                <a:solidFill>
                  <a:schemeClr val="tx1"/>
                </a:solidFill>
                <a:latin typeface="Verdana" pitchFamily="34" charset="0"/>
              </a:defRPr>
            </a:lvl3pPr>
            <a:lvl4pPr marL="1598415" indent="-226985" defTabSz="930160">
              <a:defRPr>
                <a:solidFill>
                  <a:schemeClr val="tx1"/>
                </a:solidFill>
                <a:latin typeface="Verdana" pitchFamily="34" charset="0"/>
              </a:defRPr>
            </a:lvl4pPr>
            <a:lvl5pPr marL="2055559" indent="-226985" defTabSz="930160">
              <a:defRPr>
                <a:solidFill>
                  <a:schemeClr val="tx1"/>
                </a:solidFill>
                <a:latin typeface="Verdana" pitchFamily="34" charset="0"/>
              </a:defRPr>
            </a:lvl5pPr>
            <a:lvl6pPr marL="2512702" indent="-226985" defTabSz="930160" eaLnBrk="0" fontAlgn="base" hangingPunct="0">
              <a:spcBef>
                <a:spcPct val="0"/>
              </a:spcBef>
              <a:spcAft>
                <a:spcPct val="0"/>
              </a:spcAft>
              <a:defRPr>
                <a:solidFill>
                  <a:schemeClr val="tx1"/>
                </a:solidFill>
                <a:latin typeface="Verdana" pitchFamily="34" charset="0"/>
              </a:defRPr>
            </a:lvl6pPr>
            <a:lvl7pPr marL="2969846" indent="-226985" defTabSz="930160" eaLnBrk="0" fontAlgn="base" hangingPunct="0">
              <a:spcBef>
                <a:spcPct val="0"/>
              </a:spcBef>
              <a:spcAft>
                <a:spcPct val="0"/>
              </a:spcAft>
              <a:defRPr>
                <a:solidFill>
                  <a:schemeClr val="tx1"/>
                </a:solidFill>
                <a:latin typeface="Verdana" pitchFamily="34" charset="0"/>
              </a:defRPr>
            </a:lvl7pPr>
            <a:lvl8pPr marL="3426990" indent="-226985" defTabSz="930160" eaLnBrk="0" fontAlgn="base" hangingPunct="0">
              <a:spcBef>
                <a:spcPct val="0"/>
              </a:spcBef>
              <a:spcAft>
                <a:spcPct val="0"/>
              </a:spcAft>
              <a:defRPr>
                <a:solidFill>
                  <a:schemeClr val="tx1"/>
                </a:solidFill>
                <a:latin typeface="Verdana" pitchFamily="34" charset="0"/>
              </a:defRPr>
            </a:lvl8pPr>
            <a:lvl9pPr marL="3884133" indent="-226985" defTabSz="930160" eaLnBrk="0" fontAlgn="base" hangingPunct="0">
              <a:spcBef>
                <a:spcPct val="0"/>
              </a:spcBef>
              <a:spcAft>
                <a:spcPct val="0"/>
              </a:spcAft>
              <a:defRPr>
                <a:solidFill>
                  <a:schemeClr val="tx1"/>
                </a:solidFill>
                <a:latin typeface="Verdana" pitchFamily="34" charset="0"/>
              </a:defRPr>
            </a:lvl9pPr>
          </a:lstStyle>
          <a:p>
            <a:fld id="{CB3A9A53-00F4-48BA-840F-6A7F8177F733}" type="slidenum">
              <a:rPr lang="de-DE" altLang="de-DE" smtClean="0">
                <a:latin typeface="Arial" pitchFamily="34" charset="0"/>
              </a:rPr>
              <a:pPr/>
              <a:t>20</a:t>
            </a:fld>
            <a:endParaRPr lang="de-DE" altLang="de-DE"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p:cNvSpPr>
            <a:spLocks noGrp="1" noRot="1" noChangeAspect="1" noTextEdit="1"/>
          </p:cNvSpPr>
          <p:nvPr>
            <p:ph type="sldImg"/>
          </p:nvPr>
        </p:nvSpPr>
        <p:spPr>
          <a:xfrm>
            <a:off x="917575" y="744538"/>
            <a:ext cx="4962525" cy="3722687"/>
          </a:xfrm>
          <a:ln/>
        </p:spPr>
      </p:sp>
      <p:sp>
        <p:nvSpPr>
          <p:cNvPr id="129027" name="Notizenplatzhalter 2"/>
          <p:cNvSpPr>
            <a:spLocks noGrp="1"/>
          </p:cNvSpPr>
          <p:nvPr>
            <p:ph type="body" idx="1"/>
          </p:nvPr>
        </p:nvSpPr>
        <p:spPr>
          <a:noFill/>
        </p:spPr>
        <p:txBody>
          <a:bodyPr/>
          <a:lstStyle/>
          <a:p>
            <a:endParaRPr lang="de-DE" altLang="de-DE" smtClean="0">
              <a:latin typeface="Arial" pitchFamily="34" charset="0"/>
            </a:endParaRPr>
          </a:p>
        </p:txBody>
      </p:sp>
      <p:sp>
        <p:nvSpPr>
          <p:cNvPr id="129028" name="Foliennummernplatzhalter 3"/>
          <p:cNvSpPr>
            <a:spLocks noGrp="1"/>
          </p:cNvSpPr>
          <p:nvPr>
            <p:ph type="sldNum" sz="quarter" idx="5"/>
          </p:nvPr>
        </p:nvSpPr>
        <p:spPr>
          <a:noFill/>
        </p:spPr>
        <p:txBody>
          <a:bodyPr/>
          <a:lstStyle>
            <a:lvl1pPr defTabSz="930160">
              <a:defRPr>
                <a:solidFill>
                  <a:schemeClr val="tx1"/>
                </a:solidFill>
                <a:latin typeface="Verdana" pitchFamily="34" charset="0"/>
              </a:defRPr>
            </a:lvl1pPr>
            <a:lvl2pPr marL="741272" indent="-284128" defTabSz="930160">
              <a:defRPr>
                <a:solidFill>
                  <a:schemeClr val="tx1"/>
                </a:solidFill>
                <a:latin typeface="Verdana" pitchFamily="34" charset="0"/>
              </a:defRPr>
            </a:lvl2pPr>
            <a:lvl3pPr marL="1141272" indent="-226985" defTabSz="930160">
              <a:defRPr>
                <a:solidFill>
                  <a:schemeClr val="tx1"/>
                </a:solidFill>
                <a:latin typeface="Verdana" pitchFamily="34" charset="0"/>
              </a:defRPr>
            </a:lvl3pPr>
            <a:lvl4pPr marL="1598415" indent="-226985" defTabSz="930160">
              <a:defRPr>
                <a:solidFill>
                  <a:schemeClr val="tx1"/>
                </a:solidFill>
                <a:latin typeface="Verdana" pitchFamily="34" charset="0"/>
              </a:defRPr>
            </a:lvl4pPr>
            <a:lvl5pPr marL="2055559" indent="-226985" defTabSz="930160">
              <a:defRPr>
                <a:solidFill>
                  <a:schemeClr val="tx1"/>
                </a:solidFill>
                <a:latin typeface="Verdana" pitchFamily="34" charset="0"/>
              </a:defRPr>
            </a:lvl5pPr>
            <a:lvl6pPr marL="2512702" indent="-226985" defTabSz="930160" eaLnBrk="0" fontAlgn="base" hangingPunct="0">
              <a:spcBef>
                <a:spcPct val="0"/>
              </a:spcBef>
              <a:spcAft>
                <a:spcPct val="0"/>
              </a:spcAft>
              <a:defRPr>
                <a:solidFill>
                  <a:schemeClr val="tx1"/>
                </a:solidFill>
                <a:latin typeface="Verdana" pitchFamily="34" charset="0"/>
              </a:defRPr>
            </a:lvl6pPr>
            <a:lvl7pPr marL="2969846" indent="-226985" defTabSz="930160" eaLnBrk="0" fontAlgn="base" hangingPunct="0">
              <a:spcBef>
                <a:spcPct val="0"/>
              </a:spcBef>
              <a:spcAft>
                <a:spcPct val="0"/>
              </a:spcAft>
              <a:defRPr>
                <a:solidFill>
                  <a:schemeClr val="tx1"/>
                </a:solidFill>
                <a:latin typeface="Verdana" pitchFamily="34" charset="0"/>
              </a:defRPr>
            </a:lvl7pPr>
            <a:lvl8pPr marL="3426990" indent="-226985" defTabSz="930160" eaLnBrk="0" fontAlgn="base" hangingPunct="0">
              <a:spcBef>
                <a:spcPct val="0"/>
              </a:spcBef>
              <a:spcAft>
                <a:spcPct val="0"/>
              </a:spcAft>
              <a:defRPr>
                <a:solidFill>
                  <a:schemeClr val="tx1"/>
                </a:solidFill>
                <a:latin typeface="Verdana" pitchFamily="34" charset="0"/>
              </a:defRPr>
            </a:lvl8pPr>
            <a:lvl9pPr marL="3884133" indent="-226985" defTabSz="930160" eaLnBrk="0" fontAlgn="base" hangingPunct="0">
              <a:spcBef>
                <a:spcPct val="0"/>
              </a:spcBef>
              <a:spcAft>
                <a:spcPct val="0"/>
              </a:spcAft>
              <a:defRPr>
                <a:solidFill>
                  <a:schemeClr val="tx1"/>
                </a:solidFill>
                <a:latin typeface="Verdana" pitchFamily="34" charset="0"/>
              </a:defRPr>
            </a:lvl9pPr>
          </a:lstStyle>
          <a:p>
            <a:fld id="{CB3A9A53-00F4-48BA-840F-6A7F8177F733}" type="slidenum">
              <a:rPr lang="de-DE" altLang="de-DE" smtClean="0">
                <a:latin typeface="Arial" pitchFamily="34" charset="0"/>
              </a:rPr>
              <a:pPr/>
              <a:t>21</a:t>
            </a:fld>
            <a:endParaRPr lang="de-DE" altLang="de-DE"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p:cNvSpPr>
            <a:spLocks noGrp="1" noRot="1" noChangeAspect="1" noTextEdit="1"/>
          </p:cNvSpPr>
          <p:nvPr>
            <p:ph type="sldImg"/>
          </p:nvPr>
        </p:nvSpPr>
        <p:spPr>
          <a:xfrm>
            <a:off x="917575" y="744538"/>
            <a:ext cx="4962525" cy="3722687"/>
          </a:xfrm>
          <a:ln/>
        </p:spPr>
      </p:sp>
      <p:sp>
        <p:nvSpPr>
          <p:cNvPr id="129027" name="Notizenplatzhalter 2"/>
          <p:cNvSpPr>
            <a:spLocks noGrp="1"/>
          </p:cNvSpPr>
          <p:nvPr>
            <p:ph type="body" idx="1"/>
          </p:nvPr>
        </p:nvSpPr>
        <p:spPr>
          <a:noFill/>
        </p:spPr>
        <p:txBody>
          <a:bodyPr/>
          <a:lstStyle/>
          <a:p>
            <a:endParaRPr lang="de-DE" altLang="de-DE" smtClean="0">
              <a:latin typeface="Arial" pitchFamily="34" charset="0"/>
            </a:endParaRPr>
          </a:p>
        </p:txBody>
      </p:sp>
      <p:sp>
        <p:nvSpPr>
          <p:cNvPr id="129028" name="Foliennummernplatzhalter 3"/>
          <p:cNvSpPr>
            <a:spLocks noGrp="1"/>
          </p:cNvSpPr>
          <p:nvPr>
            <p:ph type="sldNum" sz="quarter" idx="5"/>
          </p:nvPr>
        </p:nvSpPr>
        <p:spPr>
          <a:noFill/>
        </p:spPr>
        <p:txBody>
          <a:bodyPr/>
          <a:lstStyle>
            <a:lvl1pPr defTabSz="930160">
              <a:defRPr>
                <a:solidFill>
                  <a:schemeClr val="tx1"/>
                </a:solidFill>
                <a:latin typeface="Verdana" pitchFamily="34" charset="0"/>
              </a:defRPr>
            </a:lvl1pPr>
            <a:lvl2pPr marL="741272" indent="-284128" defTabSz="930160">
              <a:defRPr>
                <a:solidFill>
                  <a:schemeClr val="tx1"/>
                </a:solidFill>
                <a:latin typeface="Verdana" pitchFamily="34" charset="0"/>
              </a:defRPr>
            </a:lvl2pPr>
            <a:lvl3pPr marL="1141272" indent="-226985" defTabSz="930160">
              <a:defRPr>
                <a:solidFill>
                  <a:schemeClr val="tx1"/>
                </a:solidFill>
                <a:latin typeface="Verdana" pitchFamily="34" charset="0"/>
              </a:defRPr>
            </a:lvl3pPr>
            <a:lvl4pPr marL="1598415" indent="-226985" defTabSz="930160">
              <a:defRPr>
                <a:solidFill>
                  <a:schemeClr val="tx1"/>
                </a:solidFill>
                <a:latin typeface="Verdana" pitchFamily="34" charset="0"/>
              </a:defRPr>
            </a:lvl4pPr>
            <a:lvl5pPr marL="2055559" indent="-226985" defTabSz="930160">
              <a:defRPr>
                <a:solidFill>
                  <a:schemeClr val="tx1"/>
                </a:solidFill>
                <a:latin typeface="Verdana" pitchFamily="34" charset="0"/>
              </a:defRPr>
            </a:lvl5pPr>
            <a:lvl6pPr marL="2512702" indent="-226985" defTabSz="930160" eaLnBrk="0" fontAlgn="base" hangingPunct="0">
              <a:spcBef>
                <a:spcPct val="0"/>
              </a:spcBef>
              <a:spcAft>
                <a:spcPct val="0"/>
              </a:spcAft>
              <a:defRPr>
                <a:solidFill>
                  <a:schemeClr val="tx1"/>
                </a:solidFill>
                <a:latin typeface="Verdana" pitchFamily="34" charset="0"/>
              </a:defRPr>
            </a:lvl6pPr>
            <a:lvl7pPr marL="2969846" indent="-226985" defTabSz="930160" eaLnBrk="0" fontAlgn="base" hangingPunct="0">
              <a:spcBef>
                <a:spcPct val="0"/>
              </a:spcBef>
              <a:spcAft>
                <a:spcPct val="0"/>
              </a:spcAft>
              <a:defRPr>
                <a:solidFill>
                  <a:schemeClr val="tx1"/>
                </a:solidFill>
                <a:latin typeface="Verdana" pitchFamily="34" charset="0"/>
              </a:defRPr>
            </a:lvl7pPr>
            <a:lvl8pPr marL="3426990" indent="-226985" defTabSz="930160" eaLnBrk="0" fontAlgn="base" hangingPunct="0">
              <a:spcBef>
                <a:spcPct val="0"/>
              </a:spcBef>
              <a:spcAft>
                <a:spcPct val="0"/>
              </a:spcAft>
              <a:defRPr>
                <a:solidFill>
                  <a:schemeClr val="tx1"/>
                </a:solidFill>
                <a:latin typeface="Verdana" pitchFamily="34" charset="0"/>
              </a:defRPr>
            </a:lvl8pPr>
            <a:lvl9pPr marL="3884133" indent="-226985" defTabSz="930160" eaLnBrk="0" fontAlgn="base" hangingPunct="0">
              <a:spcBef>
                <a:spcPct val="0"/>
              </a:spcBef>
              <a:spcAft>
                <a:spcPct val="0"/>
              </a:spcAft>
              <a:defRPr>
                <a:solidFill>
                  <a:schemeClr val="tx1"/>
                </a:solidFill>
                <a:latin typeface="Verdana" pitchFamily="34" charset="0"/>
              </a:defRPr>
            </a:lvl9pPr>
          </a:lstStyle>
          <a:p>
            <a:fld id="{CB3A9A53-00F4-48BA-840F-6A7F8177F733}" type="slidenum">
              <a:rPr lang="de-DE" altLang="de-DE" smtClean="0">
                <a:latin typeface="Arial" pitchFamily="34" charset="0"/>
              </a:rPr>
              <a:pPr/>
              <a:t>22</a:t>
            </a:fld>
            <a:endParaRPr lang="de-DE" altLang="de-DE"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p:cNvSpPr>
            <a:spLocks noGrp="1" noRot="1" noChangeAspect="1" noTextEdit="1"/>
          </p:cNvSpPr>
          <p:nvPr>
            <p:ph type="sldImg"/>
          </p:nvPr>
        </p:nvSpPr>
        <p:spPr>
          <a:xfrm>
            <a:off x="917575" y="744538"/>
            <a:ext cx="4962525" cy="3722687"/>
          </a:xfrm>
          <a:ln/>
        </p:spPr>
      </p:sp>
      <p:sp>
        <p:nvSpPr>
          <p:cNvPr id="129027" name="Notizenplatzhalter 2"/>
          <p:cNvSpPr>
            <a:spLocks noGrp="1"/>
          </p:cNvSpPr>
          <p:nvPr>
            <p:ph type="body" idx="1"/>
          </p:nvPr>
        </p:nvSpPr>
        <p:spPr>
          <a:noFill/>
        </p:spPr>
        <p:txBody>
          <a:bodyPr/>
          <a:lstStyle/>
          <a:p>
            <a:endParaRPr lang="de-DE" altLang="de-DE" smtClean="0">
              <a:latin typeface="Arial" pitchFamily="34" charset="0"/>
            </a:endParaRPr>
          </a:p>
        </p:txBody>
      </p:sp>
      <p:sp>
        <p:nvSpPr>
          <p:cNvPr id="129028" name="Foliennummernplatzhalter 3"/>
          <p:cNvSpPr>
            <a:spLocks noGrp="1"/>
          </p:cNvSpPr>
          <p:nvPr>
            <p:ph type="sldNum" sz="quarter" idx="5"/>
          </p:nvPr>
        </p:nvSpPr>
        <p:spPr>
          <a:noFill/>
        </p:spPr>
        <p:txBody>
          <a:bodyPr/>
          <a:lstStyle>
            <a:lvl1pPr defTabSz="930160">
              <a:defRPr>
                <a:solidFill>
                  <a:schemeClr val="tx1"/>
                </a:solidFill>
                <a:latin typeface="Verdana" pitchFamily="34" charset="0"/>
              </a:defRPr>
            </a:lvl1pPr>
            <a:lvl2pPr marL="741272" indent="-284128" defTabSz="930160">
              <a:defRPr>
                <a:solidFill>
                  <a:schemeClr val="tx1"/>
                </a:solidFill>
                <a:latin typeface="Verdana" pitchFamily="34" charset="0"/>
              </a:defRPr>
            </a:lvl2pPr>
            <a:lvl3pPr marL="1141272" indent="-226985" defTabSz="930160">
              <a:defRPr>
                <a:solidFill>
                  <a:schemeClr val="tx1"/>
                </a:solidFill>
                <a:latin typeface="Verdana" pitchFamily="34" charset="0"/>
              </a:defRPr>
            </a:lvl3pPr>
            <a:lvl4pPr marL="1598415" indent="-226985" defTabSz="930160">
              <a:defRPr>
                <a:solidFill>
                  <a:schemeClr val="tx1"/>
                </a:solidFill>
                <a:latin typeface="Verdana" pitchFamily="34" charset="0"/>
              </a:defRPr>
            </a:lvl4pPr>
            <a:lvl5pPr marL="2055559" indent="-226985" defTabSz="930160">
              <a:defRPr>
                <a:solidFill>
                  <a:schemeClr val="tx1"/>
                </a:solidFill>
                <a:latin typeface="Verdana" pitchFamily="34" charset="0"/>
              </a:defRPr>
            </a:lvl5pPr>
            <a:lvl6pPr marL="2512702" indent="-226985" defTabSz="930160" eaLnBrk="0" fontAlgn="base" hangingPunct="0">
              <a:spcBef>
                <a:spcPct val="0"/>
              </a:spcBef>
              <a:spcAft>
                <a:spcPct val="0"/>
              </a:spcAft>
              <a:defRPr>
                <a:solidFill>
                  <a:schemeClr val="tx1"/>
                </a:solidFill>
                <a:latin typeface="Verdana" pitchFamily="34" charset="0"/>
              </a:defRPr>
            </a:lvl6pPr>
            <a:lvl7pPr marL="2969846" indent="-226985" defTabSz="930160" eaLnBrk="0" fontAlgn="base" hangingPunct="0">
              <a:spcBef>
                <a:spcPct val="0"/>
              </a:spcBef>
              <a:spcAft>
                <a:spcPct val="0"/>
              </a:spcAft>
              <a:defRPr>
                <a:solidFill>
                  <a:schemeClr val="tx1"/>
                </a:solidFill>
                <a:latin typeface="Verdana" pitchFamily="34" charset="0"/>
              </a:defRPr>
            </a:lvl7pPr>
            <a:lvl8pPr marL="3426990" indent="-226985" defTabSz="930160" eaLnBrk="0" fontAlgn="base" hangingPunct="0">
              <a:spcBef>
                <a:spcPct val="0"/>
              </a:spcBef>
              <a:spcAft>
                <a:spcPct val="0"/>
              </a:spcAft>
              <a:defRPr>
                <a:solidFill>
                  <a:schemeClr val="tx1"/>
                </a:solidFill>
                <a:latin typeface="Verdana" pitchFamily="34" charset="0"/>
              </a:defRPr>
            </a:lvl8pPr>
            <a:lvl9pPr marL="3884133" indent="-226985" defTabSz="930160" eaLnBrk="0" fontAlgn="base" hangingPunct="0">
              <a:spcBef>
                <a:spcPct val="0"/>
              </a:spcBef>
              <a:spcAft>
                <a:spcPct val="0"/>
              </a:spcAft>
              <a:defRPr>
                <a:solidFill>
                  <a:schemeClr val="tx1"/>
                </a:solidFill>
                <a:latin typeface="Verdana" pitchFamily="34" charset="0"/>
              </a:defRPr>
            </a:lvl9pPr>
          </a:lstStyle>
          <a:p>
            <a:fld id="{CB3A9A53-00F4-48BA-840F-6A7F8177F733}" type="slidenum">
              <a:rPr lang="de-DE" altLang="de-DE" smtClean="0">
                <a:latin typeface="Arial" pitchFamily="34" charset="0"/>
              </a:rPr>
              <a:pPr/>
              <a:t>23</a:t>
            </a:fld>
            <a:endParaRPr lang="de-DE" altLang="de-DE"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lienbildplatzhalter 1"/>
          <p:cNvSpPr>
            <a:spLocks noGrp="1" noRot="1" noChangeAspect="1" noTextEdit="1"/>
          </p:cNvSpPr>
          <p:nvPr>
            <p:ph type="sldImg"/>
          </p:nvPr>
        </p:nvSpPr>
        <p:spPr>
          <a:xfrm>
            <a:off x="915988" y="744538"/>
            <a:ext cx="4965700" cy="3722687"/>
          </a:xfrm>
          <a:ln/>
        </p:spPr>
      </p:sp>
      <p:sp>
        <p:nvSpPr>
          <p:cNvPr id="185347" name="Notizenplatzhalter 2"/>
          <p:cNvSpPr>
            <a:spLocks noGrp="1"/>
          </p:cNvSpPr>
          <p:nvPr>
            <p:ph type="body" idx="1"/>
          </p:nvPr>
        </p:nvSpPr>
        <p:spPr>
          <a:noFill/>
        </p:spPr>
        <p:txBody>
          <a:bodyPr/>
          <a:lstStyle/>
          <a:p>
            <a:endParaRPr lang="de-DE" altLang="de-DE" smtClean="0">
              <a:latin typeface="Arial" pitchFamily="34" charset="0"/>
            </a:endParaRPr>
          </a:p>
        </p:txBody>
      </p:sp>
      <p:sp>
        <p:nvSpPr>
          <p:cNvPr id="185348" name="Foliennummernplatzhalter 3"/>
          <p:cNvSpPr>
            <a:spLocks noGrp="1"/>
          </p:cNvSpPr>
          <p:nvPr>
            <p:ph type="sldNum" sz="quarter" idx="5"/>
          </p:nvPr>
        </p:nvSpPr>
        <p:spPr>
          <a:noFill/>
        </p:spPr>
        <p:txBody>
          <a:bodyPr/>
          <a:lstStyle>
            <a:lvl1pPr defTabSz="952382">
              <a:defRPr>
                <a:solidFill>
                  <a:schemeClr val="tx1"/>
                </a:solidFill>
                <a:latin typeface="Verdana" pitchFamily="34" charset="0"/>
              </a:defRPr>
            </a:lvl1pPr>
            <a:lvl2pPr marL="741272" indent="-284128" defTabSz="952382">
              <a:defRPr>
                <a:solidFill>
                  <a:schemeClr val="tx1"/>
                </a:solidFill>
                <a:latin typeface="Verdana" pitchFamily="34" charset="0"/>
              </a:defRPr>
            </a:lvl2pPr>
            <a:lvl3pPr marL="1141272" indent="-226985" defTabSz="952382">
              <a:defRPr>
                <a:solidFill>
                  <a:schemeClr val="tx1"/>
                </a:solidFill>
                <a:latin typeface="Verdana" pitchFamily="34" charset="0"/>
              </a:defRPr>
            </a:lvl3pPr>
            <a:lvl4pPr marL="1598415" indent="-226985" defTabSz="952382">
              <a:defRPr>
                <a:solidFill>
                  <a:schemeClr val="tx1"/>
                </a:solidFill>
                <a:latin typeface="Verdana" pitchFamily="34" charset="0"/>
              </a:defRPr>
            </a:lvl4pPr>
            <a:lvl5pPr marL="2055559" indent="-226985" defTabSz="952382">
              <a:defRPr>
                <a:solidFill>
                  <a:schemeClr val="tx1"/>
                </a:solidFill>
                <a:latin typeface="Verdana" pitchFamily="34" charset="0"/>
              </a:defRPr>
            </a:lvl5pPr>
            <a:lvl6pPr marL="2512702" indent="-226985" defTabSz="952382" eaLnBrk="0" fontAlgn="base" hangingPunct="0">
              <a:spcBef>
                <a:spcPct val="0"/>
              </a:spcBef>
              <a:spcAft>
                <a:spcPct val="0"/>
              </a:spcAft>
              <a:defRPr>
                <a:solidFill>
                  <a:schemeClr val="tx1"/>
                </a:solidFill>
                <a:latin typeface="Verdana" pitchFamily="34" charset="0"/>
              </a:defRPr>
            </a:lvl6pPr>
            <a:lvl7pPr marL="2969846" indent="-226985" defTabSz="952382" eaLnBrk="0" fontAlgn="base" hangingPunct="0">
              <a:spcBef>
                <a:spcPct val="0"/>
              </a:spcBef>
              <a:spcAft>
                <a:spcPct val="0"/>
              </a:spcAft>
              <a:defRPr>
                <a:solidFill>
                  <a:schemeClr val="tx1"/>
                </a:solidFill>
                <a:latin typeface="Verdana" pitchFamily="34" charset="0"/>
              </a:defRPr>
            </a:lvl7pPr>
            <a:lvl8pPr marL="3426990" indent="-226985" defTabSz="952382" eaLnBrk="0" fontAlgn="base" hangingPunct="0">
              <a:spcBef>
                <a:spcPct val="0"/>
              </a:spcBef>
              <a:spcAft>
                <a:spcPct val="0"/>
              </a:spcAft>
              <a:defRPr>
                <a:solidFill>
                  <a:schemeClr val="tx1"/>
                </a:solidFill>
                <a:latin typeface="Verdana" pitchFamily="34" charset="0"/>
              </a:defRPr>
            </a:lvl8pPr>
            <a:lvl9pPr marL="3884133" indent="-226985" defTabSz="952382" eaLnBrk="0" fontAlgn="base" hangingPunct="0">
              <a:spcBef>
                <a:spcPct val="0"/>
              </a:spcBef>
              <a:spcAft>
                <a:spcPct val="0"/>
              </a:spcAft>
              <a:defRPr>
                <a:solidFill>
                  <a:schemeClr val="tx1"/>
                </a:solidFill>
                <a:latin typeface="Verdana" pitchFamily="34" charset="0"/>
              </a:defRPr>
            </a:lvl9pPr>
          </a:lstStyle>
          <a:p>
            <a:fld id="{418C413F-CAA9-493D-8D4C-7571FFD847C0}" type="slidenum">
              <a:rPr lang="de-DE" altLang="de-DE" smtClean="0">
                <a:latin typeface="Arial" pitchFamily="34" charset="0"/>
              </a:rPr>
              <a:pPr/>
              <a:t>24</a:t>
            </a:fld>
            <a:endParaRPr lang="de-DE" altLang="de-DE"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p:cNvSpPr>
            <a:spLocks noGrp="1" noRot="1" noChangeAspect="1" noTextEdit="1"/>
          </p:cNvSpPr>
          <p:nvPr>
            <p:ph type="sldImg"/>
          </p:nvPr>
        </p:nvSpPr>
        <p:spPr>
          <a:xfrm>
            <a:off x="917575" y="744538"/>
            <a:ext cx="4962525" cy="3722687"/>
          </a:xfrm>
          <a:ln/>
        </p:spPr>
      </p:sp>
      <p:sp>
        <p:nvSpPr>
          <p:cNvPr id="129027" name="Notizenplatzhalter 2"/>
          <p:cNvSpPr>
            <a:spLocks noGrp="1"/>
          </p:cNvSpPr>
          <p:nvPr>
            <p:ph type="body" idx="1"/>
          </p:nvPr>
        </p:nvSpPr>
        <p:spPr>
          <a:noFill/>
        </p:spPr>
        <p:txBody>
          <a:bodyPr/>
          <a:lstStyle/>
          <a:p>
            <a:endParaRPr lang="de-DE" altLang="de-DE" smtClean="0">
              <a:latin typeface="Arial" pitchFamily="34" charset="0"/>
            </a:endParaRPr>
          </a:p>
        </p:txBody>
      </p:sp>
      <p:sp>
        <p:nvSpPr>
          <p:cNvPr id="129028" name="Foliennummernplatzhalter 3"/>
          <p:cNvSpPr>
            <a:spLocks noGrp="1"/>
          </p:cNvSpPr>
          <p:nvPr>
            <p:ph type="sldNum" sz="quarter" idx="5"/>
          </p:nvPr>
        </p:nvSpPr>
        <p:spPr>
          <a:noFill/>
        </p:spPr>
        <p:txBody>
          <a:bodyPr/>
          <a:lstStyle>
            <a:lvl1pPr defTabSz="930160">
              <a:defRPr>
                <a:solidFill>
                  <a:schemeClr val="tx1"/>
                </a:solidFill>
                <a:latin typeface="Verdana" pitchFamily="34" charset="0"/>
              </a:defRPr>
            </a:lvl1pPr>
            <a:lvl2pPr marL="741272" indent="-284128" defTabSz="930160">
              <a:defRPr>
                <a:solidFill>
                  <a:schemeClr val="tx1"/>
                </a:solidFill>
                <a:latin typeface="Verdana" pitchFamily="34" charset="0"/>
              </a:defRPr>
            </a:lvl2pPr>
            <a:lvl3pPr marL="1141272" indent="-226985" defTabSz="930160">
              <a:defRPr>
                <a:solidFill>
                  <a:schemeClr val="tx1"/>
                </a:solidFill>
                <a:latin typeface="Verdana" pitchFamily="34" charset="0"/>
              </a:defRPr>
            </a:lvl3pPr>
            <a:lvl4pPr marL="1598415" indent="-226985" defTabSz="930160">
              <a:defRPr>
                <a:solidFill>
                  <a:schemeClr val="tx1"/>
                </a:solidFill>
                <a:latin typeface="Verdana" pitchFamily="34" charset="0"/>
              </a:defRPr>
            </a:lvl4pPr>
            <a:lvl5pPr marL="2055559" indent="-226985" defTabSz="930160">
              <a:defRPr>
                <a:solidFill>
                  <a:schemeClr val="tx1"/>
                </a:solidFill>
                <a:latin typeface="Verdana" pitchFamily="34" charset="0"/>
              </a:defRPr>
            </a:lvl5pPr>
            <a:lvl6pPr marL="2512702" indent="-226985" defTabSz="930160" eaLnBrk="0" fontAlgn="base" hangingPunct="0">
              <a:spcBef>
                <a:spcPct val="0"/>
              </a:spcBef>
              <a:spcAft>
                <a:spcPct val="0"/>
              </a:spcAft>
              <a:defRPr>
                <a:solidFill>
                  <a:schemeClr val="tx1"/>
                </a:solidFill>
                <a:latin typeface="Verdana" pitchFamily="34" charset="0"/>
              </a:defRPr>
            </a:lvl6pPr>
            <a:lvl7pPr marL="2969846" indent="-226985" defTabSz="930160" eaLnBrk="0" fontAlgn="base" hangingPunct="0">
              <a:spcBef>
                <a:spcPct val="0"/>
              </a:spcBef>
              <a:spcAft>
                <a:spcPct val="0"/>
              </a:spcAft>
              <a:defRPr>
                <a:solidFill>
                  <a:schemeClr val="tx1"/>
                </a:solidFill>
                <a:latin typeface="Verdana" pitchFamily="34" charset="0"/>
              </a:defRPr>
            </a:lvl7pPr>
            <a:lvl8pPr marL="3426990" indent="-226985" defTabSz="930160" eaLnBrk="0" fontAlgn="base" hangingPunct="0">
              <a:spcBef>
                <a:spcPct val="0"/>
              </a:spcBef>
              <a:spcAft>
                <a:spcPct val="0"/>
              </a:spcAft>
              <a:defRPr>
                <a:solidFill>
                  <a:schemeClr val="tx1"/>
                </a:solidFill>
                <a:latin typeface="Verdana" pitchFamily="34" charset="0"/>
              </a:defRPr>
            </a:lvl8pPr>
            <a:lvl9pPr marL="3884133" indent="-226985" defTabSz="930160" eaLnBrk="0" fontAlgn="base" hangingPunct="0">
              <a:spcBef>
                <a:spcPct val="0"/>
              </a:spcBef>
              <a:spcAft>
                <a:spcPct val="0"/>
              </a:spcAft>
              <a:defRPr>
                <a:solidFill>
                  <a:schemeClr val="tx1"/>
                </a:solidFill>
                <a:latin typeface="Verdana" pitchFamily="34" charset="0"/>
              </a:defRPr>
            </a:lvl9pPr>
          </a:lstStyle>
          <a:p>
            <a:fld id="{CB3A9A53-00F4-48BA-840F-6A7F8177F733}" type="slidenum">
              <a:rPr lang="de-DE" altLang="de-DE" smtClean="0">
                <a:latin typeface="Arial" pitchFamily="34" charset="0"/>
              </a:rPr>
              <a:pPr/>
              <a:t>3</a:t>
            </a:fld>
            <a:endParaRPr lang="de-DE" altLang="de-DE"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p:cNvSpPr>
            <a:spLocks noGrp="1" noRot="1" noChangeAspect="1" noTextEdit="1"/>
          </p:cNvSpPr>
          <p:nvPr>
            <p:ph type="sldImg"/>
          </p:nvPr>
        </p:nvSpPr>
        <p:spPr>
          <a:xfrm>
            <a:off x="917575" y="744538"/>
            <a:ext cx="4962525" cy="3722687"/>
          </a:xfrm>
          <a:ln/>
        </p:spPr>
      </p:sp>
      <p:sp>
        <p:nvSpPr>
          <p:cNvPr id="129027" name="Notizenplatzhalter 2"/>
          <p:cNvSpPr>
            <a:spLocks noGrp="1"/>
          </p:cNvSpPr>
          <p:nvPr>
            <p:ph type="body" idx="1"/>
          </p:nvPr>
        </p:nvSpPr>
        <p:spPr>
          <a:noFill/>
        </p:spPr>
        <p:txBody>
          <a:bodyPr/>
          <a:lstStyle/>
          <a:p>
            <a:endParaRPr lang="de-DE" altLang="de-DE" smtClean="0">
              <a:latin typeface="Arial" pitchFamily="34" charset="0"/>
            </a:endParaRPr>
          </a:p>
        </p:txBody>
      </p:sp>
      <p:sp>
        <p:nvSpPr>
          <p:cNvPr id="129028" name="Foliennummernplatzhalter 3"/>
          <p:cNvSpPr>
            <a:spLocks noGrp="1"/>
          </p:cNvSpPr>
          <p:nvPr>
            <p:ph type="sldNum" sz="quarter" idx="5"/>
          </p:nvPr>
        </p:nvSpPr>
        <p:spPr>
          <a:noFill/>
        </p:spPr>
        <p:txBody>
          <a:bodyPr/>
          <a:lstStyle>
            <a:lvl1pPr defTabSz="930160">
              <a:defRPr>
                <a:solidFill>
                  <a:schemeClr val="tx1"/>
                </a:solidFill>
                <a:latin typeface="Verdana" pitchFamily="34" charset="0"/>
              </a:defRPr>
            </a:lvl1pPr>
            <a:lvl2pPr marL="741272" indent="-284128" defTabSz="930160">
              <a:defRPr>
                <a:solidFill>
                  <a:schemeClr val="tx1"/>
                </a:solidFill>
                <a:latin typeface="Verdana" pitchFamily="34" charset="0"/>
              </a:defRPr>
            </a:lvl2pPr>
            <a:lvl3pPr marL="1141272" indent="-226985" defTabSz="930160">
              <a:defRPr>
                <a:solidFill>
                  <a:schemeClr val="tx1"/>
                </a:solidFill>
                <a:latin typeface="Verdana" pitchFamily="34" charset="0"/>
              </a:defRPr>
            </a:lvl3pPr>
            <a:lvl4pPr marL="1598415" indent="-226985" defTabSz="930160">
              <a:defRPr>
                <a:solidFill>
                  <a:schemeClr val="tx1"/>
                </a:solidFill>
                <a:latin typeface="Verdana" pitchFamily="34" charset="0"/>
              </a:defRPr>
            </a:lvl4pPr>
            <a:lvl5pPr marL="2055559" indent="-226985" defTabSz="930160">
              <a:defRPr>
                <a:solidFill>
                  <a:schemeClr val="tx1"/>
                </a:solidFill>
                <a:latin typeface="Verdana" pitchFamily="34" charset="0"/>
              </a:defRPr>
            </a:lvl5pPr>
            <a:lvl6pPr marL="2512702" indent="-226985" defTabSz="930160" eaLnBrk="0" fontAlgn="base" hangingPunct="0">
              <a:spcBef>
                <a:spcPct val="0"/>
              </a:spcBef>
              <a:spcAft>
                <a:spcPct val="0"/>
              </a:spcAft>
              <a:defRPr>
                <a:solidFill>
                  <a:schemeClr val="tx1"/>
                </a:solidFill>
                <a:latin typeface="Verdana" pitchFamily="34" charset="0"/>
              </a:defRPr>
            </a:lvl6pPr>
            <a:lvl7pPr marL="2969846" indent="-226985" defTabSz="930160" eaLnBrk="0" fontAlgn="base" hangingPunct="0">
              <a:spcBef>
                <a:spcPct val="0"/>
              </a:spcBef>
              <a:spcAft>
                <a:spcPct val="0"/>
              </a:spcAft>
              <a:defRPr>
                <a:solidFill>
                  <a:schemeClr val="tx1"/>
                </a:solidFill>
                <a:latin typeface="Verdana" pitchFamily="34" charset="0"/>
              </a:defRPr>
            </a:lvl7pPr>
            <a:lvl8pPr marL="3426990" indent="-226985" defTabSz="930160" eaLnBrk="0" fontAlgn="base" hangingPunct="0">
              <a:spcBef>
                <a:spcPct val="0"/>
              </a:spcBef>
              <a:spcAft>
                <a:spcPct val="0"/>
              </a:spcAft>
              <a:defRPr>
                <a:solidFill>
                  <a:schemeClr val="tx1"/>
                </a:solidFill>
                <a:latin typeface="Verdana" pitchFamily="34" charset="0"/>
              </a:defRPr>
            </a:lvl8pPr>
            <a:lvl9pPr marL="3884133" indent="-226985" defTabSz="930160" eaLnBrk="0" fontAlgn="base" hangingPunct="0">
              <a:spcBef>
                <a:spcPct val="0"/>
              </a:spcBef>
              <a:spcAft>
                <a:spcPct val="0"/>
              </a:spcAft>
              <a:defRPr>
                <a:solidFill>
                  <a:schemeClr val="tx1"/>
                </a:solidFill>
                <a:latin typeface="Verdana" pitchFamily="34" charset="0"/>
              </a:defRPr>
            </a:lvl9pPr>
          </a:lstStyle>
          <a:p>
            <a:fld id="{CB3A9A53-00F4-48BA-840F-6A7F8177F733}" type="slidenum">
              <a:rPr lang="de-DE" altLang="de-DE" smtClean="0">
                <a:latin typeface="Arial" pitchFamily="34" charset="0"/>
              </a:rPr>
              <a:pPr/>
              <a:t>4</a:t>
            </a:fld>
            <a:endParaRPr lang="de-DE" altLang="de-DE"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p:cNvSpPr>
            <a:spLocks noGrp="1" noRot="1" noChangeAspect="1" noTextEdit="1"/>
          </p:cNvSpPr>
          <p:nvPr>
            <p:ph type="sldImg"/>
          </p:nvPr>
        </p:nvSpPr>
        <p:spPr>
          <a:xfrm>
            <a:off x="917575" y="744538"/>
            <a:ext cx="4962525" cy="3722687"/>
          </a:xfrm>
          <a:ln/>
        </p:spPr>
      </p:sp>
      <p:sp>
        <p:nvSpPr>
          <p:cNvPr id="129027" name="Notizenplatzhalter 2"/>
          <p:cNvSpPr>
            <a:spLocks noGrp="1"/>
          </p:cNvSpPr>
          <p:nvPr>
            <p:ph type="body" idx="1"/>
          </p:nvPr>
        </p:nvSpPr>
        <p:spPr>
          <a:noFill/>
        </p:spPr>
        <p:txBody>
          <a:bodyPr/>
          <a:lstStyle/>
          <a:p>
            <a:endParaRPr lang="de-DE" altLang="de-DE" smtClean="0">
              <a:latin typeface="Arial" pitchFamily="34" charset="0"/>
            </a:endParaRPr>
          </a:p>
        </p:txBody>
      </p:sp>
      <p:sp>
        <p:nvSpPr>
          <p:cNvPr id="129028" name="Foliennummernplatzhalter 3"/>
          <p:cNvSpPr>
            <a:spLocks noGrp="1"/>
          </p:cNvSpPr>
          <p:nvPr>
            <p:ph type="sldNum" sz="quarter" idx="5"/>
          </p:nvPr>
        </p:nvSpPr>
        <p:spPr>
          <a:noFill/>
        </p:spPr>
        <p:txBody>
          <a:bodyPr/>
          <a:lstStyle>
            <a:lvl1pPr defTabSz="930160">
              <a:defRPr>
                <a:solidFill>
                  <a:schemeClr val="tx1"/>
                </a:solidFill>
                <a:latin typeface="Verdana" pitchFamily="34" charset="0"/>
              </a:defRPr>
            </a:lvl1pPr>
            <a:lvl2pPr marL="741272" indent="-284128" defTabSz="930160">
              <a:defRPr>
                <a:solidFill>
                  <a:schemeClr val="tx1"/>
                </a:solidFill>
                <a:latin typeface="Verdana" pitchFamily="34" charset="0"/>
              </a:defRPr>
            </a:lvl2pPr>
            <a:lvl3pPr marL="1141272" indent="-226985" defTabSz="930160">
              <a:defRPr>
                <a:solidFill>
                  <a:schemeClr val="tx1"/>
                </a:solidFill>
                <a:latin typeface="Verdana" pitchFamily="34" charset="0"/>
              </a:defRPr>
            </a:lvl3pPr>
            <a:lvl4pPr marL="1598415" indent="-226985" defTabSz="930160">
              <a:defRPr>
                <a:solidFill>
                  <a:schemeClr val="tx1"/>
                </a:solidFill>
                <a:latin typeface="Verdana" pitchFamily="34" charset="0"/>
              </a:defRPr>
            </a:lvl4pPr>
            <a:lvl5pPr marL="2055559" indent="-226985" defTabSz="930160">
              <a:defRPr>
                <a:solidFill>
                  <a:schemeClr val="tx1"/>
                </a:solidFill>
                <a:latin typeface="Verdana" pitchFamily="34" charset="0"/>
              </a:defRPr>
            </a:lvl5pPr>
            <a:lvl6pPr marL="2512702" indent="-226985" defTabSz="930160" eaLnBrk="0" fontAlgn="base" hangingPunct="0">
              <a:spcBef>
                <a:spcPct val="0"/>
              </a:spcBef>
              <a:spcAft>
                <a:spcPct val="0"/>
              </a:spcAft>
              <a:defRPr>
                <a:solidFill>
                  <a:schemeClr val="tx1"/>
                </a:solidFill>
                <a:latin typeface="Verdana" pitchFamily="34" charset="0"/>
              </a:defRPr>
            </a:lvl6pPr>
            <a:lvl7pPr marL="2969846" indent="-226985" defTabSz="930160" eaLnBrk="0" fontAlgn="base" hangingPunct="0">
              <a:spcBef>
                <a:spcPct val="0"/>
              </a:spcBef>
              <a:spcAft>
                <a:spcPct val="0"/>
              </a:spcAft>
              <a:defRPr>
                <a:solidFill>
                  <a:schemeClr val="tx1"/>
                </a:solidFill>
                <a:latin typeface="Verdana" pitchFamily="34" charset="0"/>
              </a:defRPr>
            </a:lvl7pPr>
            <a:lvl8pPr marL="3426990" indent="-226985" defTabSz="930160" eaLnBrk="0" fontAlgn="base" hangingPunct="0">
              <a:spcBef>
                <a:spcPct val="0"/>
              </a:spcBef>
              <a:spcAft>
                <a:spcPct val="0"/>
              </a:spcAft>
              <a:defRPr>
                <a:solidFill>
                  <a:schemeClr val="tx1"/>
                </a:solidFill>
                <a:latin typeface="Verdana" pitchFamily="34" charset="0"/>
              </a:defRPr>
            </a:lvl8pPr>
            <a:lvl9pPr marL="3884133" indent="-226985" defTabSz="930160" eaLnBrk="0" fontAlgn="base" hangingPunct="0">
              <a:spcBef>
                <a:spcPct val="0"/>
              </a:spcBef>
              <a:spcAft>
                <a:spcPct val="0"/>
              </a:spcAft>
              <a:defRPr>
                <a:solidFill>
                  <a:schemeClr val="tx1"/>
                </a:solidFill>
                <a:latin typeface="Verdana" pitchFamily="34" charset="0"/>
              </a:defRPr>
            </a:lvl9pPr>
          </a:lstStyle>
          <a:p>
            <a:fld id="{CB3A9A53-00F4-48BA-840F-6A7F8177F733}" type="slidenum">
              <a:rPr lang="de-DE" altLang="de-DE" smtClean="0">
                <a:latin typeface="Arial" pitchFamily="34" charset="0"/>
              </a:rPr>
              <a:pPr/>
              <a:t>5</a:t>
            </a:fld>
            <a:endParaRPr lang="de-DE" altLang="de-DE"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p:cNvSpPr>
            <a:spLocks noGrp="1" noRot="1" noChangeAspect="1" noTextEdit="1"/>
          </p:cNvSpPr>
          <p:nvPr>
            <p:ph type="sldImg"/>
          </p:nvPr>
        </p:nvSpPr>
        <p:spPr>
          <a:xfrm>
            <a:off x="917575" y="744538"/>
            <a:ext cx="4962525" cy="3722687"/>
          </a:xfrm>
          <a:ln/>
        </p:spPr>
      </p:sp>
      <p:sp>
        <p:nvSpPr>
          <p:cNvPr id="129027" name="Notizenplatzhalter 2"/>
          <p:cNvSpPr>
            <a:spLocks noGrp="1"/>
          </p:cNvSpPr>
          <p:nvPr>
            <p:ph type="body" idx="1"/>
          </p:nvPr>
        </p:nvSpPr>
        <p:spPr>
          <a:noFill/>
        </p:spPr>
        <p:txBody>
          <a:bodyPr/>
          <a:lstStyle/>
          <a:p>
            <a:endParaRPr lang="de-DE" altLang="de-DE" smtClean="0">
              <a:latin typeface="Arial" pitchFamily="34" charset="0"/>
            </a:endParaRPr>
          </a:p>
        </p:txBody>
      </p:sp>
      <p:sp>
        <p:nvSpPr>
          <p:cNvPr id="129028" name="Foliennummernplatzhalter 3"/>
          <p:cNvSpPr>
            <a:spLocks noGrp="1"/>
          </p:cNvSpPr>
          <p:nvPr>
            <p:ph type="sldNum" sz="quarter" idx="5"/>
          </p:nvPr>
        </p:nvSpPr>
        <p:spPr>
          <a:noFill/>
        </p:spPr>
        <p:txBody>
          <a:bodyPr/>
          <a:lstStyle>
            <a:lvl1pPr defTabSz="930160">
              <a:defRPr>
                <a:solidFill>
                  <a:schemeClr val="tx1"/>
                </a:solidFill>
                <a:latin typeface="Verdana" pitchFamily="34" charset="0"/>
              </a:defRPr>
            </a:lvl1pPr>
            <a:lvl2pPr marL="741272" indent="-284128" defTabSz="930160">
              <a:defRPr>
                <a:solidFill>
                  <a:schemeClr val="tx1"/>
                </a:solidFill>
                <a:latin typeface="Verdana" pitchFamily="34" charset="0"/>
              </a:defRPr>
            </a:lvl2pPr>
            <a:lvl3pPr marL="1141272" indent="-226985" defTabSz="930160">
              <a:defRPr>
                <a:solidFill>
                  <a:schemeClr val="tx1"/>
                </a:solidFill>
                <a:latin typeface="Verdana" pitchFamily="34" charset="0"/>
              </a:defRPr>
            </a:lvl3pPr>
            <a:lvl4pPr marL="1598415" indent="-226985" defTabSz="930160">
              <a:defRPr>
                <a:solidFill>
                  <a:schemeClr val="tx1"/>
                </a:solidFill>
                <a:latin typeface="Verdana" pitchFamily="34" charset="0"/>
              </a:defRPr>
            </a:lvl4pPr>
            <a:lvl5pPr marL="2055559" indent="-226985" defTabSz="930160">
              <a:defRPr>
                <a:solidFill>
                  <a:schemeClr val="tx1"/>
                </a:solidFill>
                <a:latin typeface="Verdana" pitchFamily="34" charset="0"/>
              </a:defRPr>
            </a:lvl5pPr>
            <a:lvl6pPr marL="2512702" indent="-226985" defTabSz="930160" eaLnBrk="0" fontAlgn="base" hangingPunct="0">
              <a:spcBef>
                <a:spcPct val="0"/>
              </a:spcBef>
              <a:spcAft>
                <a:spcPct val="0"/>
              </a:spcAft>
              <a:defRPr>
                <a:solidFill>
                  <a:schemeClr val="tx1"/>
                </a:solidFill>
                <a:latin typeface="Verdana" pitchFamily="34" charset="0"/>
              </a:defRPr>
            </a:lvl6pPr>
            <a:lvl7pPr marL="2969846" indent="-226985" defTabSz="930160" eaLnBrk="0" fontAlgn="base" hangingPunct="0">
              <a:spcBef>
                <a:spcPct val="0"/>
              </a:spcBef>
              <a:spcAft>
                <a:spcPct val="0"/>
              </a:spcAft>
              <a:defRPr>
                <a:solidFill>
                  <a:schemeClr val="tx1"/>
                </a:solidFill>
                <a:latin typeface="Verdana" pitchFamily="34" charset="0"/>
              </a:defRPr>
            </a:lvl7pPr>
            <a:lvl8pPr marL="3426990" indent="-226985" defTabSz="930160" eaLnBrk="0" fontAlgn="base" hangingPunct="0">
              <a:spcBef>
                <a:spcPct val="0"/>
              </a:spcBef>
              <a:spcAft>
                <a:spcPct val="0"/>
              </a:spcAft>
              <a:defRPr>
                <a:solidFill>
                  <a:schemeClr val="tx1"/>
                </a:solidFill>
                <a:latin typeface="Verdana" pitchFamily="34" charset="0"/>
              </a:defRPr>
            </a:lvl8pPr>
            <a:lvl9pPr marL="3884133" indent="-226985" defTabSz="930160" eaLnBrk="0" fontAlgn="base" hangingPunct="0">
              <a:spcBef>
                <a:spcPct val="0"/>
              </a:spcBef>
              <a:spcAft>
                <a:spcPct val="0"/>
              </a:spcAft>
              <a:defRPr>
                <a:solidFill>
                  <a:schemeClr val="tx1"/>
                </a:solidFill>
                <a:latin typeface="Verdana" pitchFamily="34" charset="0"/>
              </a:defRPr>
            </a:lvl9pPr>
          </a:lstStyle>
          <a:p>
            <a:fld id="{CB3A9A53-00F4-48BA-840F-6A7F8177F733}" type="slidenum">
              <a:rPr lang="de-DE" altLang="de-DE" smtClean="0">
                <a:latin typeface="Arial" pitchFamily="34" charset="0"/>
              </a:rPr>
              <a:pPr/>
              <a:t>6</a:t>
            </a:fld>
            <a:endParaRPr lang="de-DE" altLang="de-DE"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55434">
              <a:defRPr>
                <a:solidFill>
                  <a:schemeClr val="tx1"/>
                </a:solidFill>
                <a:latin typeface="Verdana" pitchFamily="34" charset="0"/>
              </a:defRPr>
            </a:lvl1pPr>
            <a:lvl2pPr marL="716575" indent="-275606" defTabSz="955434">
              <a:defRPr>
                <a:solidFill>
                  <a:schemeClr val="tx1"/>
                </a:solidFill>
                <a:latin typeface="Verdana" pitchFamily="34" charset="0"/>
              </a:defRPr>
            </a:lvl2pPr>
            <a:lvl3pPr marL="1102424" indent="-220485" defTabSz="955434">
              <a:defRPr>
                <a:solidFill>
                  <a:schemeClr val="tx1"/>
                </a:solidFill>
                <a:latin typeface="Verdana" pitchFamily="34" charset="0"/>
              </a:defRPr>
            </a:lvl3pPr>
            <a:lvl4pPr marL="1543393" indent="-220485" defTabSz="955434">
              <a:defRPr>
                <a:solidFill>
                  <a:schemeClr val="tx1"/>
                </a:solidFill>
                <a:latin typeface="Verdana" pitchFamily="34" charset="0"/>
              </a:defRPr>
            </a:lvl4pPr>
            <a:lvl5pPr marL="1984362" indent="-220485" defTabSz="955434">
              <a:defRPr>
                <a:solidFill>
                  <a:schemeClr val="tx1"/>
                </a:solidFill>
                <a:latin typeface="Verdana" pitchFamily="34" charset="0"/>
              </a:defRPr>
            </a:lvl5pPr>
            <a:lvl6pPr marL="2425332" indent="-220485" defTabSz="955434" eaLnBrk="0" fontAlgn="base" hangingPunct="0">
              <a:spcBef>
                <a:spcPct val="0"/>
              </a:spcBef>
              <a:spcAft>
                <a:spcPct val="0"/>
              </a:spcAft>
              <a:defRPr>
                <a:solidFill>
                  <a:schemeClr val="tx1"/>
                </a:solidFill>
                <a:latin typeface="Verdana" pitchFamily="34" charset="0"/>
              </a:defRPr>
            </a:lvl6pPr>
            <a:lvl7pPr marL="2866301" indent="-220485" defTabSz="955434" eaLnBrk="0" fontAlgn="base" hangingPunct="0">
              <a:spcBef>
                <a:spcPct val="0"/>
              </a:spcBef>
              <a:spcAft>
                <a:spcPct val="0"/>
              </a:spcAft>
              <a:defRPr>
                <a:solidFill>
                  <a:schemeClr val="tx1"/>
                </a:solidFill>
                <a:latin typeface="Verdana" pitchFamily="34" charset="0"/>
              </a:defRPr>
            </a:lvl7pPr>
            <a:lvl8pPr marL="3307271" indent="-220485" defTabSz="955434" eaLnBrk="0" fontAlgn="base" hangingPunct="0">
              <a:spcBef>
                <a:spcPct val="0"/>
              </a:spcBef>
              <a:spcAft>
                <a:spcPct val="0"/>
              </a:spcAft>
              <a:defRPr>
                <a:solidFill>
                  <a:schemeClr val="tx1"/>
                </a:solidFill>
                <a:latin typeface="Verdana" pitchFamily="34" charset="0"/>
              </a:defRPr>
            </a:lvl8pPr>
            <a:lvl9pPr marL="3748240" indent="-220485" defTabSz="955434" eaLnBrk="0" fontAlgn="base" hangingPunct="0">
              <a:spcBef>
                <a:spcPct val="0"/>
              </a:spcBef>
              <a:spcAft>
                <a:spcPct val="0"/>
              </a:spcAft>
              <a:defRPr>
                <a:solidFill>
                  <a:schemeClr val="tx1"/>
                </a:solidFill>
                <a:latin typeface="Verdana" pitchFamily="34" charset="0"/>
              </a:defRPr>
            </a:lvl9pPr>
          </a:lstStyle>
          <a:p>
            <a:fld id="{3FC7B1C5-085C-4732-A29C-6FF50E0D2CD4}" type="slidenum">
              <a:rPr lang="de-DE" altLang="de-DE">
                <a:latin typeface="Arial" charset="0"/>
              </a:rPr>
              <a:pPr/>
              <a:t>7</a:t>
            </a:fld>
            <a:endParaRPr lang="de-DE" altLang="de-DE">
              <a:latin typeface="Arial" charset="0"/>
            </a:endParaRPr>
          </a:p>
        </p:txBody>
      </p:sp>
      <p:sp>
        <p:nvSpPr>
          <p:cNvPr id="77827" name="Rectangle 2"/>
          <p:cNvSpPr>
            <a:spLocks noGrp="1" noRot="1" noChangeAspect="1" noChangeArrowheads="1" noTextEdit="1"/>
          </p:cNvSpPr>
          <p:nvPr>
            <p:ph type="sldImg"/>
          </p:nvPr>
        </p:nvSpPr>
        <p:spPr>
          <a:xfrm>
            <a:off x="915988" y="744538"/>
            <a:ext cx="4965700" cy="3722687"/>
          </a:xfrm>
          <a:ln/>
        </p:spPr>
      </p:sp>
      <p:sp>
        <p:nvSpPr>
          <p:cNvPr id="77828" name="Rectangle 3"/>
          <p:cNvSpPr>
            <a:spLocks noGrp="1" noChangeArrowheads="1"/>
          </p:cNvSpPr>
          <p:nvPr>
            <p:ph type="body" idx="1"/>
          </p:nvPr>
        </p:nvSpPr>
        <p:spPr>
          <a:noFill/>
        </p:spPr>
        <p:txBody>
          <a:bodyPr/>
          <a:lstStyle/>
          <a:p>
            <a:pPr eaLnBrk="1" hangingPunct="1"/>
            <a:r>
              <a:rPr lang="de-DE" altLang="de-DE" smtClean="0"/>
              <a:t>Bevor ich Ihnen / Euch vorstelle, welche Zielsetzungen wir uns im Rahmen des Projektes gesetzt haben, möchte ich Ihnen / Euch noch einmal kurz die verschiedenen Begrifflichkeiten erläutern. </a:t>
            </a:r>
          </a:p>
          <a:p>
            <a:pPr eaLnBrk="1" hangingPunct="1"/>
            <a:endParaRPr lang="de-DE" altLang="de-DE" smtClean="0"/>
          </a:p>
          <a:p>
            <a:pPr eaLnBrk="1" hangingPunct="1"/>
            <a:r>
              <a:rPr lang="de-DE" altLang="de-DE" smtClean="0"/>
              <a:t>Ziele beantworten die Frage: Wo wollen wir hin? Sie reduzieren Handlungs- und Entscheidungsalternativen und ermöglichen so eine gezielte strategische Ausrichtung, eine sinnvolle Maßnahmenauswahl sowie die Überprüfung des Erfolgs. Man kann in Leitziele und Teilziele unterscheiden. Das Leitziel ist dabei das übergeordnete Ziel, das erreicht werden soll. Die Teilziele leisten jeweils einen Beitrag dazu, das Leitziel zu realisieren und sind daher auch aus diesem Leitziel abgeleitet.  </a:t>
            </a:r>
          </a:p>
          <a:p>
            <a:pPr eaLnBrk="1" hangingPunct="1"/>
            <a:endParaRPr lang="de-DE" altLang="de-DE" smtClean="0"/>
          </a:p>
          <a:p>
            <a:pPr eaLnBrk="1" hangingPunct="1"/>
            <a:r>
              <a:rPr lang="de-DE" altLang="de-DE" smtClean="0"/>
              <a:t>Strategien beantworten die Frage: Wie kommen wir zu diesem Ziel? Also, auf welchem Weg können wir die gesetzten Ziele erreichen, welche verschiedenen Optionen bzw. Wege haben wir und welchen müssen wir einschlagen, um das Teilziel (und damit auch das Leitziel) zu erreichen? </a:t>
            </a:r>
          </a:p>
          <a:p>
            <a:pPr eaLnBrk="1" hangingPunct="1"/>
            <a:endParaRPr lang="de-DE" altLang="de-DE" smtClean="0"/>
          </a:p>
          <a:p>
            <a:pPr eaLnBrk="1" hangingPunct="1"/>
            <a:r>
              <a:rPr lang="de-DE" altLang="de-DE" smtClean="0"/>
              <a:t>Maßnahmen befassen sich mit der Frage, wie die Strategien konkret in die Praxis umgesetzt werden können. Welche Maßnahmen können dazu beitragen, das Ziel zu erreichen?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55434">
              <a:defRPr>
                <a:solidFill>
                  <a:schemeClr val="tx1"/>
                </a:solidFill>
                <a:latin typeface="Verdana" pitchFamily="34" charset="0"/>
              </a:defRPr>
            </a:lvl1pPr>
            <a:lvl2pPr marL="716575" indent="-275606" defTabSz="955434">
              <a:defRPr>
                <a:solidFill>
                  <a:schemeClr val="tx1"/>
                </a:solidFill>
                <a:latin typeface="Verdana" pitchFamily="34" charset="0"/>
              </a:defRPr>
            </a:lvl2pPr>
            <a:lvl3pPr marL="1102424" indent="-220485" defTabSz="955434">
              <a:defRPr>
                <a:solidFill>
                  <a:schemeClr val="tx1"/>
                </a:solidFill>
                <a:latin typeface="Verdana" pitchFamily="34" charset="0"/>
              </a:defRPr>
            </a:lvl3pPr>
            <a:lvl4pPr marL="1543393" indent="-220485" defTabSz="955434">
              <a:defRPr>
                <a:solidFill>
                  <a:schemeClr val="tx1"/>
                </a:solidFill>
                <a:latin typeface="Verdana" pitchFamily="34" charset="0"/>
              </a:defRPr>
            </a:lvl4pPr>
            <a:lvl5pPr marL="1984362" indent="-220485" defTabSz="955434">
              <a:defRPr>
                <a:solidFill>
                  <a:schemeClr val="tx1"/>
                </a:solidFill>
                <a:latin typeface="Verdana" pitchFamily="34" charset="0"/>
              </a:defRPr>
            </a:lvl5pPr>
            <a:lvl6pPr marL="2425332" indent="-220485" defTabSz="955434" eaLnBrk="0" fontAlgn="base" hangingPunct="0">
              <a:spcBef>
                <a:spcPct val="0"/>
              </a:spcBef>
              <a:spcAft>
                <a:spcPct val="0"/>
              </a:spcAft>
              <a:defRPr>
                <a:solidFill>
                  <a:schemeClr val="tx1"/>
                </a:solidFill>
                <a:latin typeface="Verdana" pitchFamily="34" charset="0"/>
              </a:defRPr>
            </a:lvl6pPr>
            <a:lvl7pPr marL="2866301" indent="-220485" defTabSz="955434" eaLnBrk="0" fontAlgn="base" hangingPunct="0">
              <a:spcBef>
                <a:spcPct val="0"/>
              </a:spcBef>
              <a:spcAft>
                <a:spcPct val="0"/>
              </a:spcAft>
              <a:defRPr>
                <a:solidFill>
                  <a:schemeClr val="tx1"/>
                </a:solidFill>
                <a:latin typeface="Verdana" pitchFamily="34" charset="0"/>
              </a:defRPr>
            </a:lvl7pPr>
            <a:lvl8pPr marL="3307271" indent="-220485" defTabSz="955434" eaLnBrk="0" fontAlgn="base" hangingPunct="0">
              <a:spcBef>
                <a:spcPct val="0"/>
              </a:spcBef>
              <a:spcAft>
                <a:spcPct val="0"/>
              </a:spcAft>
              <a:defRPr>
                <a:solidFill>
                  <a:schemeClr val="tx1"/>
                </a:solidFill>
                <a:latin typeface="Verdana" pitchFamily="34" charset="0"/>
              </a:defRPr>
            </a:lvl8pPr>
            <a:lvl9pPr marL="3748240" indent="-220485" defTabSz="955434" eaLnBrk="0" fontAlgn="base" hangingPunct="0">
              <a:spcBef>
                <a:spcPct val="0"/>
              </a:spcBef>
              <a:spcAft>
                <a:spcPct val="0"/>
              </a:spcAft>
              <a:defRPr>
                <a:solidFill>
                  <a:schemeClr val="tx1"/>
                </a:solidFill>
                <a:latin typeface="Verdana" pitchFamily="34" charset="0"/>
              </a:defRPr>
            </a:lvl9pPr>
          </a:lstStyle>
          <a:p>
            <a:fld id="{9877B309-7246-4A0E-AF09-EACEF059B027}" type="slidenum">
              <a:rPr lang="de-DE" altLang="de-DE">
                <a:latin typeface="Arial" charset="0"/>
              </a:rPr>
              <a:pPr/>
              <a:t>8</a:t>
            </a:fld>
            <a:endParaRPr lang="de-DE" altLang="de-DE">
              <a:latin typeface="Arial" charset="0"/>
            </a:endParaRPr>
          </a:p>
        </p:txBody>
      </p:sp>
      <p:sp>
        <p:nvSpPr>
          <p:cNvPr id="78851" name="Rectangle 2"/>
          <p:cNvSpPr>
            <a:spLocks noGrp="1" noRot="1" noChangeAspect="1" noChangeArrowheads="1" noTextEdit="1"/>
          </p:cNvSpPr>
          <p:nvPr>
            <p:ph type="sldImg"/>
          </p:nvPr>
        </p:nvSpPr>
        <p:spPr>
          <a:xfrm>
            <a:off x="915988" y="744538"/>
            <a:ext cx="4965700" cy="3722687"/>
          </a:xfrm>
          <a:ln/>
        </p:spPr>
      </p:sp>
      <p:sp>
        <p:nvSpPr>
          <p:cNvPr id="78852" name="Rectangle 3"/>
          <p:cNvSpPr>
            <a:spLocks noGrp="1" noChangeArrowheads="1"/>
          </p:cNvSpPr>
          <p:nvPr>
            <p:ph type="body" idx="1"/>
          </p:nvPr>
        </p:nvSpPr>
        <p:spPr>
          <a:noFill/>
        </p:spPr>
        <p:txBody>
          <a:bodyPr/>
          <a:lstStyle/>
          <a:p>
            <a:pPr eaLnBrk="1" hangingPunct="1"/>
            <a:r>
              <a:rPr lang="de-DE" altLang="de-DE" smtClean="0"/>
              <a:t>Die Projektgruppe hat sich intensiv mit der Zielsetzung des Projektes auseinandergesetzt und ist zu dem Ergebnis gekommen, dass das übergeordnete Ziel in Bezug auf die Mitgliederentwicklung bei (mindestens) 1,5 Millionen Mitgliedern in den Vereinen bis zum Jahr 2018 liegen sollte.</a:t>
            </a:r>
          </a:p>
          <a:p>
            <a:pPr eaLnBrk="1" hangingPunct="1"/>
            <a:endParaRPr lang="de-DE" altLang="de-DE" smtClean="0"/>
          </a:p>
          <a:p>
            <a:pPr eaLnBrk="1" hangingPunct="1"/>
            <a:r>
              <a:rPr lang="de-DE" altLang="de-DE" smtClean="0"/>
              <a:t>Zu diesem Leitziel hat die Projektgruppe vier Teilziele formuliert, die dazu beitragen sollen, das Leitziel zu realisieren.</a:t>
            </a:r>
          </a:p>
          <a:p>
            <a:pPr eaLnBrk="1" hangingPunct="1"/>
            <a:endParaRPr lang="de-DE" altLang="de-DE" smtClean="0"/>
          </a:p>
          <a:p>
            <a:pPr eaLnBrk="1" hangingPunct="1">
              <a:buFont typeface="Wingdings" pitchFamily="2" charset="2"/>
              <a:buChar char="Ø"/>
            </a:pPr>
            <a:r>
              <a:rPr lang="de-DE" altLang="de-DE" smtClean="0"/>
              <a:t>Zum einen soll die Mitgliederbindung im Schützenverein deutlich verstärkt werden und die Projektgruppe sieht es als wesentliches Ziel an, die jetzigen Mitglieder in den Vereinen zu halten.</a:t>
            </a:r>
          </a:p>
          <a:p>
            <a:pPr eaLnBrk="1" hangingPunct="1">
              <a:buFont typeface="Wingdings" pitchFamily="2" charset="2"/>
              <a:buChar char="Ø"/>
            </a:pPr>
            <a:r>
              <a:rPr lang="de-DE" altLang="de-DE" smtClean="0"/>
              <a:t>Darüber hinaus sollen neue Mitglieder für die Vereine gewonnen werden.</a:t>
            </a:r>
          </a:p>
          <a:p>
            <a:pPr eaLnBrk="1" hangingPunct="1">
              <a:buFont typeface="Wingdings" pitchFamily="2" charset="2"/>
              <a:buChar char="Ø"/>
            </a:pPr>
            <a:r>
              <a:rPr lang="de-DE" altLang="de-DE" smtClean="0"/>
              <a:t>Eng damit verbunden bzw. eine notwendige Voraussetzung, um das Oberziel zu erreichen, ist eine klare interne und externe Profilierung des Deutschen Schützenbundes in den nächsten drei Jahren bis 2015</a:t>
            </a:r>
          </a:p>
          <a:p>
            <a:pPr eaLnBrk="1" hangingPunct="1">
              <a:buFont typeface="Wingdings" pitchFamily="2" charset="2"/>
              <a:buChar char="Ø"/>
            </a:pPr>
            <a:r>
              <a:rPr lang="de-DE" altLang="de-DE" smtClean="0"/>
              <a:t>Zudem soll die Arbeit der Vereine in den Fokus gerückt werden und deutlich gestärkt werden. </a:t>
            </a:r>
          </a:p>
          <a:p>
            <a:pPr eaLnBrk="1" hangingPunct="1"/>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55434">
              <a:defRPr>
                <a:solidFill>
                  <a:schemeClr val="tx1"/>
                </a:solidFill>
                <a:latin typeface="Verdana" pitchFamily="34" charset="0"/>
              </a:defRPr>
            </a:lvl1pPr>
            <a:lvl2pPr marL="716575" indent="-275606" defTabSz="955434">
              <a:defRPr>
                <a:solidFill>
                  <a:schemeClr val="tx1"/>
                </a:solidFill>
                <a:latin typeface="Verdana" pitchFamily="34" charset="0"/>
              </a:defRPr>
            </a:lvl2pPr>
            <a:lvl3pPr marL="1102424" indent="-220485" defTabSz="955434">
              <a:defRPr>
                <a:solidFill>
                  <a:schemeClr val="tx1"/>
                </a:solidFill>
                <a:latin typeface="Verdana" pitchFamily="34" charset="0"/>
              </a:defRPr>
            </a:lvl3pPr>
            <a:lvl4pPr marL="1543393" indent="-220485" defTabSz="955434">
              <a:defRPr>
                <a:solidFill>
                  <a:schemeClr val="tx1"/>
                </a:solidFill>
                <a:latin typeface="Verdana" pitchFamily="34" charset="0"/>
              </a:defRPr>
            </a:lvl4pPr>
            <a:lvl5pPr marL="1984362" indent="-220485" defTabSz="955434">
              <a:defRPr>
                <a:solidFill>
                  <a:schemeClr val="tx1"/>
                </a:solidFill>
                <a:latin typeface="Verdana" pitchFamily="34" charset="0"/>
              </a:defRPr>
            </a:lvl5pPr>
            <a:lvl6pPr marL="2425332" indent="-220485" defTabSz="955434" eaLnBrk="0" fontAlgn="base" hangingPunct="0">
              <a:spcBef>
                <a:spcPct val="0"/>
              </a:spcBef>
              <a:spcAft>
                <a:spcPct val="0"/>
              </a:spcAft>
              <a:defRPr>
                <a:solidFill>
                  <a:schemeClr val="tx1"/>
                </a:solidFill>
                <a:latin typeface="Verdana" pitchFamily="34" charset="0"/>
              </a:defRPr>
            </a:lvl6pPr>
            <a:lvl7pPr marL="2866301" indent="-220485" defTabSz="955434" eaLnBrk="0" fontAlgn="base" hangingPunct="0">
              <a:spcBef>
                <a:spcPct val="0"/>
              </a:spcBef>
              <a:spcAft>
                <a:spcPct val="0"/>
              </a:spcAft>
              <a:defRPr>
                <a:solidFill>
                  <a:schemeClr val="tx1"/>
                </a:solidFill>
                <a:latin typeface="Verdana" pitchFamily="34" charset="0"/>
              </a:defRPr>
            </a:lvl7pPr>
            <a:lvl8pPr marL="3307271" indent="-220485" defTabSz="955434" eaLnBrk="0" fontAlgn="base" hangingPunct="0">
              <a:spcBef>
                <a:spcPct val="0"/>
              </a:spcBef>
              <a:spcAft>
                <a:spcPct val="0"/>
              </a:spcAft>
              <a:defRPr>
                <a:solidFill>
                  <a:schemeClr val="tx1"/>
                </a:solidFill>
                <a:latin typeface="Verdana" pitchFamily="34" charset="0"/>
              </a:defRPr>
            </a:lvl8pPr>
            <a:lvl9pPr marL="3748240" indent="-220485" defTabSz="955434" eaLnBrk="0" fontAlgn="base" hangingPunct="0">
              <a:spcBef>
                <a:spcPct val="0"/>
              </a:spcBef>
              <a:spcAft>
                <a:spcPct val="0"/>
              </a:spcAft>
              <a:defRPr>
                <a:solidFill>
                  <a:schemeClr val="tx1"/>
                </a:solidFill>
                <a:latin typeface="Verdana" pitchFamily="34" charset="0"/>
              </a:defRPr>
            </a:lvl9pPr>
          </a:lstStyle>
          <a:p>
            <a:fld id="{5972465B-E236-47B7-A7C0-6F184C3C8FE6}" type="slidenum">
              <a:rPr lang="de-DE" altLang="de-DE">
                <a:latin typeface="Arial" charset="0"/>
              </a:rPr>
              <a:pPr/>
              <a:t>9</a:t>
            </a:fld>
            <a:endParaRPr lang="de-DE" altLang="de-DE">
              <a:latin typeface="Arial" charset="0"/>
            </a:endParaRPr>
          </a:p>
        </p:txBody>
      </p:sp>
      <p:sp>
        <p:nvSpPr>
          <p:cNvPr id="79875" name="Rectangle 2"/>
          <p:cNvSpPr>
            <a:spLocks noGrp="1" noRot="1" noChangeAspect="1" noChangeArrowheads="1" noTextEdit="1"/>
          </p:cNvSpPr>
          <p:nvPr>
            <p:ph type="sldImg"/>
          </p:nvPr>
        </p:nvSpPr>
        <p:spPr>
          <a:xfrm>
            <a:off x="915988" y="744538"/>
            <a:ext cx="4965700" cy="3722687"/>
          </a:xfrm>
          <a:ln/>
        </p:spPr>
      </p:sp>
      <p:sp>
        <p:nvSpPr>
          <p:cNvPr id="79876" name="Rectangle 3"/>
          <p:cNvSpPr>
            <a:spLocks noGrp="1" noChangeArrowheads="1"/>
          </p:cNvSpPr>
          <p:nvPr>
            <p:ph type="body" idx="1"/>
          </p:nvPr>
        </p:nvSpPr>
        <p:spPr>
          <a:noFill/>
        </p:spPr>
        <p:txBody>
          <a:bodyPr/>
          <a:lstStyle/>
          <a:p>
            <a:pPr eaLnBrk="1" hangingPunct="1"/>
            <a:r>
              <a:rPr lang="de-DE" altLang="de-DE" smtClean="0"/>
              <a:t>Für die formulierten Teilziele hat die Projektgruppe bereits erste Strategien diskutiert und ausgewählt, die dazu beitragen sollen, die Ziele zu erreichen. </a:t>
            </a:r>
          </a:p>
          <a:p>
            <a:pPr eaLnBrk="1" hangingPunct="1"/>
            <a:endParaRPr lang="de-DE" altLang="de-DE" smtClean="0"/>
          </a:p>
          <a:p>
            <a:pPr eaLnBrk="1" hangingPunct="1"/>
            <a:r>
              <a:rPr lang="de-DE" altLang="de-DE" smtClean="0"/>
              <a:t>Zur Stärkung der Mitgliederbindung im Schützenverein soll die bereits vorhandene hohe Bindungswirkung der Vereine genutzt werden. Zudem wird eine stärkere Verknüpfung von sportlichen und sozialen Angeboten angestrebt.</a:t>
            </a:r>
          </a:p>
          <a:p>
            <a:pPr eaLnBrk="1" hangingPunct="1"/>
            <a:endParaRPr lang="de-DE" altLang="de-DE" smtClean="0"/>
          </a:p>
          <a:p>
            <a:pPr eaLnBrk="1" hangingPunct="1"/>
            <a:r>
              <a:rPr lang="de-DE" altLang="de-DE" smtClean="0"/>
              <a:t>In Bezug auf die Mitgliederneugewinnung sieht die Projektgruppe den Schwerpunkt bei einigen ausgewählten Zielgruppen und hier stehen besonders die Jugend, Wiederensteiger und Wiedereinsteigerinnen sowie Senioren und Seniorinnen im Vordergrund, da die Projektgruppe bei diesen Gruppierungen das größte Potential sieht!</a:t>
            </a:r>
          </a:p>
          <a:p>
            <a:pPr eaLnBrk="1" hangingPunct="1"/>
            <a:endParaRPr lang="de-DE" altLang="de-DE" smtClean="0"/>
          </a:p>
          <a:p>
            <a:pPr eaLnBrk="1" hangingPunct="1"/>
            <a:r>
              <a:rPr lang="de-DE" altLang="de-DE" smtClean="0"/>
              <a:t>Zudem soll der Bogensport und weitere Trendsportarten verstärkt zur Mitgliederneugewinnung genutzt werden.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55434">
              <a:defRPr>
                <a:solidFill>
                  <a:schemeClr val="tx1"/>
                </a:solidFill>
                <a:latin typeface="Verdana" pitchFamily="34" charset="0"/>
              </a:defRPr>
            </a:lvl1pPr>
            <a:lvl2pPr marL="716575" indent="-275606" defTabSz="955434">
              <a:defRPr>
                <a:solidFill>
                  <a:schemeClr val="tx1"/>
                </a:solidFill>
                <a:latin typeface="Verdana" pitchFamily="34" charset="0"/>
              </a:defRPr>
            </a:lvl2pPr>
            <a:lvl3pPr marL="1102424" indent="-220485" defTabSz="955434">
              <a:defRPr>
                <a:solidFill>
                  <a:schemeClr val="tx1"/>
                </a:solidFill>
                <a:latin typeface="Verdana" pitchFamily="34" charset="0"/>
              </a:defRPr>
            </a:lvl3pPr>
            <a:lvl4pPr marL="1543393" indent="-220485" defTabSz="955434">
              <a:defRPr>
                <a:solidFill>
                  <a:schemeClr val="tx1"/>
                </a:solidFill>
                <a:latin typeface="Verdana" pitchFamily="34" charset="0"/>
              </a:defRPr>
            </a:lvl4pPr>
            <a:lvl5pPr marL="1984362" indent="-220485" defTabSz="955434">
              <a:defRPr>
                <a:solidFill>
                  <a:schemeClr val="tx1"/>
                </a:solidFill>
                <a:latin typeface="Verdana" pitchFamily="34" charset="0"/>
              </a:defRPr>
            </a:lvl5pPr>
            <a:lvl6pPr marL="2425332" indent="-220485" defTabSz="955434" eaLnBrk="0" fontAlgn="base" hangingPunct="0">
              <a:spcBef>
                <a:spcPct val="0"/>
              </a:spcBef>
              <a:spcAft>
                <a:spcPct val="0"/>
              </a:spcAft>
              <a:defRPr>
                <a:solidFill>
                  <a:schemeClr val="tx1"/>
                </a:solidFill>
                <a:latin typeface="Verdana" pitchFamily="34" charset="0"/>
              </a:defRPr>
            </a:lvl6pPr>
            <a:lvl7pPr marL="2866301" indent="-220485" defTabSz="955434" eaLnBrk="0" fontAlgn="base" hangingPunct="0">
              <a:spcBef>
                <a:spcPct val="0"/>
              </a:spcBef>
              <a:spcAft>
                <a:spcPct val="0"/>
              </a:spcAft>
              <a:defRPr>
                <a:solidFill>
                  <a:schemeClr val="tx1"/>
                </a:solidFill>
                <a:latin typeface="Verdana" pitchFamily="34" charset="0"/>
              </a:defRPr>
            </a:lvl7pPr>
            <a:lvl8pPr marL="3307271" indent="-220485" defTabSz="955434" eaLnBrk="0" fontAlgn="base" hangingPunct="0">
              <a:spcBef>
                <a:spcPct val="0"/>
              </a:spcBef>
              <a:spcAft>
                <a:spcPct val="0"/>
              </a:spcAft>
              <a:defRPr>
                <a:solidFill>
                  <a:schemeClr val="tx1"/>
                </a:solidFill>
                <a:latin typeface="Verdana" pitchFamily="34" charset="0"/>
              </a:defRPr>
            </a:lvl8pPr>
            <a:lvl9pPr marL="3748240" indent="-220485" defTabSz="955434" eaLnBrk="0" fontAlgn="base" hangingPunct="0">
              <a:spcBef>
                <a:spcPct val="0"/>
              </a:spcBef>
              <a:spcAft>
                <a:spcPct val="0"/>
              </a:spcAft>
              <a:defRPr>
                <a:solidFill>
                  <a:schemeClr val="tx1"/>
                </a:solidFill>
                <a:latin typeface="Verdana" pitchFamily="34" charset="0"/>
              </a:defRPr>
            </a:lvl9pPr>
          </a:lstStyle>
          <a:p>
            <a:fld id="{79F16030-3AC9-4181-93F4-7BDE1ED28695}" type="slidenum">
              <a:rPr lang="de-DE" altLang="de-DE">
                <a:latin typeface="Arial" charset="0"/>
              </a:rPr>
              <a:pPr/>
              <a:t>10</a:t>
            </a:fld>
            <a:endParaRPr lang="de-DE" altLang="de-DE">
              <a:latin typeface="Arial" charset="0"/>
            </a:endParaRPr>
          </a:p>
        </p:txBody>
      </p:sp>
      <p:sp>
        <p:nvSpPr>
          <p:cNvPr id="80899" name="Rectangle 2"/>
          <p:cNvSpPr>
            <a:spLocks noGrp="1" noRot="1" noChangeAspect="1" noChangeArrowheads="1" noTextEdit="1"/>
          </p:cNvSpPr>
          <p:nvPr>
            <p:ph type="sldImg"/>
          </p:nvPr>
        </p:nvSpPr>
        <p:spPr>
          <a:xfrm>
            <a:off x="915988" y="744538"/>
            <a:ext cx="4965700" cy="3722687"/>
          </a:xfrm>
          <a:ln/>
        </p:spPr>
      </p:sp>
      <p:sp>
        <p:nvSpPr>
          <p:cNvPr id="80900" name="Rectangle 3"/>
          <p:cNvSpPr>
            <a:spLocks noGrp="1" noChangeArrowheads="1"/>
          </p:cNvSpPr>
          <p:nvPr>
            <p:ph type="body" idx="1"/>
          </p:nvPr>
        </p:nvSpPr>
        <p:spPr>
          <a:noFill/>
        </p:spPr>
        <p:txBody>
          <a:bodyPr/>
          <a:lstStyle/>
          <a:p>
            <a:pPr eaLnBrk="1" hangingPunct="1"/>
            <a:r>
              <a:rPr lang="de-DE" altLang="de-DE" smtClean="0"/>
              <a:t>Für die interne und externe Profilierung des Deutschen Schützenbundes ist es in jedem Fall notwendig, das Profil des Deutschen Schützenbundes intern und in der Öffentlichkeit zu schärfen. Zudem wird eine wesentliche Aufgabe darin bestehen, ein positives Bild der Schützenvereine im Deutschen Schützenbund in der Öffentlichkeit darzustellen.</a:t>
            </a:r>
          </a:p>
          <a:p>
            <a:pPr eaLnBrk="1" hangingPunct="1"/>
            <a:endParaRPr lang="de-DE" altLang="de-DE" smtClean="0"/>
          </a:p>
          <a:p>
            <a:pPr eaLnBrk="1" hangingPunct="1"/>
            <a:r>
              <a:rPr lang="de-DE" altLang="de-DE" smtClean="0"/>
              <a:t>Um die Vereinsarbeit zu stärken, sieht die Projektgruppe ein wesentliches Potential darin, die ehren- und hauptamtlichen Mitarbeiter und Mitarbeiterinnen auf allen Ebenen stärker als bisher für die diversen Aufgabenstellungen zu qualifizieren. </a:t>
            </a:r>
          </a:p>
          <a:p>
            <a:pPr eaLnBrk="1" hangingPunct="1"/>
            <a:endParaRPr lang="de-DE" altLang="de-DE" smtClean="0"/>
          </a:p>
          <a:p>
            <a:pPr eaLnBrk="1" hangingPunct="1"/>
            <a:r>
              <a:rPr lang="de-DE" altLang="de-DE" smtClean="0"/>
              <a:t>Voraussetzungen zur Erreichung des Oberziels und auch der definierten Unterziele ist eine klare Aufgabendefinition der Verbandsebene. Es ist zu klären, wer in Bezug auf die Mitgliederentwicklung und hinsichtlich der Unterstützung der Vereine für welche Aufgabe zuständig ist? Welche Aufgaben können die Landesverbände übernehmen und für welche Aufgaben ist der Deutsche Schützenbund zuständig. Hier sollte eine eindeutige Aufgabenklärung der verschiedenen Ebene herbeigeführt werden.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Titel 1"/>
          <p:cNvSpPr>
            <a:spLocks noGrp="1"/>
          </p:cNvSpPr>
          <p:nvPr>
            <p:ph type="ctrTitle" hasCustomPrompt="1"/>
          </p:nvPr>
        </p:nvSpPr>
        <p:spPr>
          <a:xfrm>
            <a:off x="2211856" y="4293171"/>
            <a:ext cx="6249370" cy="792013"/>
          </a:xfrm>
          <a:prstGeom prst="rect">
            <a:avLst/>
          </a:prstGeom>
        </p:spPr>
        <p:txBody>
          <a:bodyPr>
            <a:normAutofit/>
          </a:bodyPr>
          <a:lstStyle>
            <a:lvl1pPr algn="l">
              <a:defRPr sz="2500" b="1">
                <a:latin typeface="Verdana" pitchFamily="34" charset="0"/>
                <a:ea typeface="Verdana" pitchFamily="34" charset="0"/>
                <a:cs typeface="Verdana" pitchFamily="34" charset="0"/>
              </a:defRPr>
            </a:lvl1pPr>
          </a:lstStyle>
          <a:p>
            <a:r>
              <a:rPr lang="de-DE" dirty="0" smtClean="0"/>
              <a:t>Präsentationstitel</a:t>
            </a:r>
            <a:endParaRPr lang="de-DE" dirty="0"/>
          </a:p>
        </p:txBody>
      </p:sp>
      <p:sp>
        <p:nvSpPr>
          <p:cNvPr id="4" name="Untertitel 2"/>
          <p:cNvSpPr>
            <a:spLocks noGrp="1"/>
          </p:cNvSpPr>
          <p:nvPr>
            <p:ph type="subTitle" idx="1" hasCustomPrompt="1"/>
          </p:nvPr>
        </p:nvSpPr>
        <p:spPr>
          <a:xfrm>
            <a:off x="2196530" y="5085184"/>
            <a:ext cx="6239715" cy="576064"/>
          </a:xfrm>
          <a:prstGeom prst="rect">
            <a:avLst/>
          </a:prstGeom>
        </p:spPr>
        <p:txBody>
          <a:bodyPr tIns="0">
            <a:normAutofit/>
          </a:bodyPr>
          <a:lstStyle>
            <a:lvl1pPr marL="0" indent="0" algn="l">
              <a:buNone/>
              <a:defRPr sz="2500" b="0">
                <a:solidFill>
                  <a:schemeClr val="tx1">
                    <a:lumMod val="50000"/>
                    <a:lumOff val="50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Untertitel</a:t>
            </a:r>
            <a:endParaRPr lang="de-DE" dirty="0"/>
          </a:p>
        </p:txBody>
      </p:sp>
      <p:sp>
        <p:nvSpPr>
          <p:cNvPr id="8" name="Rectangle 19"/>
          <p:cNvSpPr>
            <a:spLocks noChangeArrowheads="1"/>
          </p:cNvSpPr>
          <p:nvPr userDrawn="1"/>
        </p:nvSpPr>
        <p:spPr bwMode="auto">
          <a:xfrm>
            <a:off x="266131" y="6510252"/>
            <a:ext cx="8821266" cy="215444"/>
          </a:xfrm>
          <a:prstGeom prst="rect">
            <a:avLst/>
          </a:prstGeom>
          <a:solidFill>
            <a:schemeClr val="bg1"/>
          </a:solidFill>
          <a:ln>
            <a:noFill/>
          </a:ln>
          <a:effectLst/>
          <a:extLst/>
        </p:spPr>
        <p:txBody>
          <a:bodyPr wrap="square" lIns="0" tIns="0" rIns="0" bIns="0">
            <a:spAutoFit/>
          </a:bodyPr>
          <a:lstStyle/>
          <a:p>
            <a:pPr eaLnBrk="1" hangingPunct="1"/>
            <a:r>
              <a:rPr lang="de-DE" sz="700" b="1" dirty="0">
                <a:latin typeface="Verdana" pitchFamily="34" charset="0"/>
                <a:ea typeface="Verdana" pitchFamily="34" charset="0"/>
                <a:cs typeface="Verdana" pitchFamily="34" charset="0"/>
              </a:rPr>
              <a:t>Führungs-Akademie des DOSB ///</a:t>
            </a:r>
            <a:r>
              <a:rPr lang="de-DE" sz="700" dirty="0">
                <a:latin typeface="Verdana" pitchFamily="34" charset="0"/>
                <a:ea typeface="Verdana" pitchFamily="34" charset="0"/>
                <a:cs typeface="Verdana" pitchFamily="34" charset="0"/>
              </a:rPr>
              <a:t> Willy-Brandt-Platz 2 /// 50679 Köln /// Tel 0221/221 220 13 /// Fax 0221/221 220 14 /// info@fuehrungs-akademie.de /// </a:t>
            </a:r>
            <a:r>
              <a:rPr lang="de-DE" sz="700" dirty="0" smtClean="0">
                <a:latin typeface="Verdana" pitchFamily="34" charset="0"/>
                <a:ea typeface="Verdana" pitchFamily="34" charset="0"/>
                <a:cs typeface="Verdana" pitchFamily="34" charset="0"/>
              </a:rPr>
              <a:t>www.fuehrungs-akademie.de</a:t>
            </a:r>
          </a:p>
          <a:p>
            <a:pPr eaLnBrk="1" hangingPunct="1"/>
            <a:endParaRPr lang="de-DE" sz="700" dirty="0">
              <a:latin typeface="Verdana" pitchFamily="34" charset="0"/>
              <a:ea typeface="Verdana" pitchFamily="34" charset="0"/>
              <a:cs typeface="Verdana" pitchFamily="34" charset="0"/>
            </a:endParaRPr>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68760"/>
            <a:ext cx="9145588" cy="2469518"/>
          </a:xfrm>
          <a:prstGeom prst="rect">
            <a:avLst/>
          </a:prstGeom>
        </p:spPr>
      </p:pic>
      <p:pic>
        <p:nvPicPr>
          <p:cNvPr id="1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53400" y="4275481"/>
            <a:ext cx="697031" cy="718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09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62469" y="2751138"/>
            <a:ext cx="8231029" cy="32702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sz="quarter" idx="10"/>
          </p:nvPr>
        </p:nvSpPr>
        <p:spPr>
          <a:xfrm>
            <a:off x="663935" y="6477000"/>
            <a:ext cx="8154816" cy="184150"/>
          </a:xfrm>
          <a:prstGeom prst="rect">
            <a:avLst/>
          </a:prstGeom>
        </p:spPr>
        <p:txBody>
          <a:bodyPr/>
          <a:lstStyle>
            <a:lvl1pPr>
              <a:defRPr/>
            </a:lvl1pPr>
          </a:lstStyle>
          <a:p>
            <a:pPr>
              <a:defRPr/>
            </a:pPr>
            <a:fld id="{044BA153-E87D-4C57-97CC-6FFF2992D858}" type="slidenum">
              <a:rPr lang="de-DE"/>
              <a:pPr>
                <a:defRPr/>
              </a:pPr>
              <a:t>‹Nr.›</a:t>
            </a:fld>
            <a:r>
              <a:rPr lang="de-DE" dirty="0"/>
              <a:t> /// </a:t>
            </a:r>
            <a:r>
              <a:rPr lang="de-DE" dirty="0">
                <a:solidFill>
                  <a:srgbClr val="4D4D4D"/>
                </a:solidFill>
              </a:rPr>
              <a:t>Anforderungen an moderne Sportvereine </a:t>
            </a:r>
            <a:r>
              <a:rPr lang="de-DE" dirty="0"/>
              <a:t>///</a:t>
            </a:r>
            <a:fld id="{D02D0535-3682-436B-A41D-3B1B4D070905}" type="datetime1">
              <a:rPr lang="de-DE"/>
              <a:pPr>
                <a:defRPr/>
              </a:pPr>
              <a:t>18.03.2015</a:t>
            </a:fld>
            <a:endParaRPr lang="de-DE" dirty="0"/>
          </a:p>
        </p:txBody>
      </p:sp>
    </p:spTree>
    <p:extLst>
      <p:ext uri="{BB962C8B-B14F-4D97-AF65-F5344CB8AC3E}">
        <p14:creationId xmlns:p14="http://schemas.microsoft.com/office/powerpoint/2010/main" val="381882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62469" y="2751138"/>
            <a:ext cx="8231029" cy="32702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sz="quarter" idx="10"/>
          </p:nvPr>
        </p:nvSpPr>
        <p:spPr>
          <a:xfrm>
            <a:off x="663935" y="6477000"/>
            <a:ext cx="8154816" cy="184150"/>
          </a:xfrm>
          <a:prstGeom prst="rect">
            <a:avLst/>
          </a:prstGeom>
        </p:spPr>
        <p:txBody>
          <a:bodyPr/>
          <a:lstStyle>
            <a:lvl1pPr>
              <a:defRPr/>
            </a:lvl1pPr>
          </a:lstStyle>
          <a:p>
            <a:pPr>
              <a:defRPr/>
            </a:pPr>
            <a:fld id="{1FCA0DF0-9BC2-49F6-AFE4-40C99CCAB3E0}" type="slidenum">
              <a:rPr lang="de-DE"/>
              <a:pPr>
                <a:defRPr/>
              </a:pPr>
              <a:t>‹Nr.›</a:t>
            </a:fld>
            <a:r>
              <a:rPr lang="de-DE" dirty="0"/>
              <a:t> /// </a:t>
            </a:r>
            <a:r>
              <a:rPr lang="de-DE" dirty="0">
                <a:solidFill>
                  <a:srgbClr val="4D4D4D"/>
                </a:solidFill>
              </a:rPr>
              <a:t>Anforderungen an moderne Sportvereine </a:t>
            </a:r>
            <a:r>
              <a:rPr lang="de-DE" dirty="0"/>
              <a:t>///</a:t>
            </a:r>
            <a:fld id="{D02D0535-3682-436B-A41D-3B1B4D070905}" type="datetime1">
              <a:rPr lang="de-DE"/>
              <a:pPr>
                <a:defRPr/>
              </a:pPr>
              <a:t>18.03.2015</a:t>
            </a:fld>
            <a:endParaRPr lang="de-DE" dirty="0"/>
          </a:p>
        </p:txBody>
      </p:sp>
    </p:spTree>
    <p:extLst>
      <p:ext uri="{BB962C8B-B14F-4D97-AF65-F5344CB8AC3E}">
        <p14:creationId xmlns:p14="http://schemas.microsoft.com/office/powerpoint/2010/main" val="2251207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62469" y="2751138"/>
            <a:ext cx="8231029" cy="32702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sz="quarter" idx="10"/>
          </p:nvPr>
        </p:nvSpPr>
        <p:spPr>
          <a:xfrm>
            <a:off x="663935" y="6477000"/>
            <a:ext cx="8154816" cy="184150"/>
          </a:xfrm>
          <a:prstGeom prst="rect">
            <a:avLst/>
          </a:prstGeom>
        </p:spPr>
        <p:txBody>
          <a:bodyPr/>
          <a:lstStyle>
            <a:lvl1pPr>
              <a:defRPr/>
            </a:lvl1pPr>
          </a:lstStyle>
          <a:p>
            <a:pPr>
              <a:defRPr/>
            </a:pPr>
            <a:fld id="{1EBC6820-0DAF-4425-99D0-BCA2E8DFBF57}" type="slidenum">
              <a:rPr lang="de-DE"/>
              <a:pPr>
                <a:defRPr/>
              </a:pPr>
              <a:t>‹Nr.›</a:t>
            </a:fld>
            <a:r>
              <a:rPr lang="de-DE" dirty="0"/>
              <a:t> /// </a:t>
            </a:r>
            <a:r>
              <a:rPr lang="de-DE" dirty="0">
                <a:solidFill>
                  <a:srgbClr val="4D4D4D"/>
                </a:solidFill>
              </a:rPr>
              <a:t>Anforderungen an moderne Sportvereine </a:t>
            </a:r>
            <a:r>
              <a:rPr lang="de-DE" dirty="0"/>
              <a:t>///</a:t>
            </a:r>
            <a:fld id="{D02D0535-3682-436B-A41D-3B1B4D070905}" type="datetime1">
              <a:rPr lang="de-DE"/>
              <a:pPr>
                <a:defRPr/>
              </a:pPr>
              <a:t>18.03.2015</a:t>
            </a:fld>
            <a:endParaRPr lang="de-DE" dirty="0"/>
          </a:p>
        </p:txBody>
      </p:sp>
    </p:spTree>
    <p:extLst>
      <p:ext uri="{BB962C8B-B14F-4D97-AF65-F5344CB8AC3E}">
        <p14:creationId xmlns:p14="http://schemas.microsoft.com/office/powerpoint/2010/main" val="82810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62469" y="2751138"/>
            <a:ext cx="8231029" cy="32702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sz="quarter" idx="10"/>
          </p:nvPr>
        </p:nvSpPr>
        <p:spPr>
          <a:xfrm>
            <a:off x="663935" y="6477000"/>
            <a:ext cx="8154816" cy="184150"/>
          </a:xfrm>
          <a:prstGeom prst="rect">
            <a:avLst/>
          </a:prstGeom>
        </p:spPr>
        <p:txBody>
          <a:bodyPr/>
          <a:lstStyle>
            <a:lvl1pPr>
              <a:defRPr/>
            </a:lvl1pPr>
          </a:lstStyle>
          <a:p>
            <a:pPr>
              <a:defRPr/>
            </a:pPr>
            <a:fld id="{406CA86E-79DD-4A37-B2AE-954D3960B199}" type="slidenum">
              <a:rPr lang="de-DE"/>
              <a:pPr>
                <a:defRPr/>
              </a:pPr>
              <a:t>‹Nr.›</a:t>
            </a:fld>
            <a:r>
              <a:rPr lang="de-DE" dirty="0"/>
              <a:t> /// </a:t>
            </a:r>
            <a:r>
              <a:rPr lang="de-DE" dirty="0">
                <a:solidFill>
                  <a:srgbClr val="4D4D4D"/>
                </a:solidFill>
              </a:rPr>
              <a:t>Anforderungen an moderne Sportvereine </a:t>
            </a:r>
            <a:r>
              <a:rPr lang="de-DE" dirty="0"/>
              <a:t>///</a:t>
            </a:r>
            <a:fld id="{D02D0535-3682-436B-A41D-3B1B4D070905}" type="datetime1">
              <a:rPr lang="de-DE"/>
              <a:pPr>
                <a:defRPr/>
              </a:pPr>
              <a:t>18.03.2015</a:t>
            </a:fld>
            <a:endParaRPr lang="de-DE" dirty="0"/>
          </a:p>
        </p:txBody>
      </p:sp>
    </p:spTree>
    <p:extLst>
      <p:ext uri="{BB962C8B-B14F-4D97-AF65-F5344CB8AC3E}">
        <p14:creationId xmlns:p14="http://schemas.microsoft.com/office/powerpoint/2010/main" val="327499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62469" y="2751138"/>
            <a:ext cx="8231029" cy="32702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sz="quarter" idx="10"/>
          </p:nvPr>
        </p:nvSpPr>
        <p:spPr>
          <a:xfrm>
            <a:off x="663935" y="6477000"/>
            <a:ext cx="8154816" cy="184150"/>
          </a:xfrm>
          <a:prstGeom prst="rect">
            <a:avLst/>
          </a:prstGeom>
        </p:spPr>
        <p:txBody>
          <a:bodyPr/>
          <a:lstStyle>
            <a:lvl1pPr>
              <a:defRPr/>
            </a:lvl1pPr>
          </a:lstStyle>
          <a:p>
            <a:pPr>
              <a:defRPr/>
            </a:pPr>
            <a:fld id="{0C5B20A6-FD1C-4135-BC27-F7BA142501E8}" type="slidenum">
              <a:rPr lang="de-DE"/>
              <a:pPr>
                <a:defRPr/>
              </a:pPr>
              <a:t>‹Nr.›</a:t>
            </a:fld>
            <a:r>
              <a:rPr lang="de-DE" dirty="0"/>
              <a:t> /// </a:t>
            </a:r>
            <a:r>
              <a:rPr lang="de-DE" dirty="0">
                <a:solidFill>
                  <a:srgbClr val="4D4D4D"/>
                </a:solidFill>
              </a:rPr>
              <a:t>Anforderungen an moderne Sportvereine </a:t>
            </a:r>
            <a:r>
              <a:rPr lang="de-DE" dirty="0"/>
              <a:t>///</a:t>
            </a:r>
            <a:fld id="{D02D0535-3682-436B-A41D-3B1B4D070905}" type="datetime1">
              <a:rPr lang="de-DE"/>
              <a:pPr>
                <a:defRPr/>
              </a:pPr>
              <a:t>18.03.2015</a:t>
            </a:fld>
            <a:endParaRPr lang="de-DE" dirty="0"/>
          </a:p>
        </p:txBody>
      </p:sp>
    </p:spTree>
    <p:extLst>
      <p:ext uri="{BB962C8B-B14F-4D97-AF65-F5344CB8AC3E}">
        <p14:creationId xmlns:p14="http://schemas.microsoft.com/office/powerpoint/2010/main" val="1643691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62469" y="2751138"/>
            <a:ext cx="8231029" cy="32702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sz="quarter" idx="10"/>
          </p:nvPr>
        </p:nvSpPr>
        <p:spPr>
          <a:xfrm>
            <a:off x="663935" y="6477000"/>
            <a:ext cx="8154816" cy="184150"/>
          </a:xfrm>
          <a:prstGeom prst="rect">
            <a:avLst/>
          </a:prstGeom>
        </p:spPr>
        <p:txBody>
          <a:bodyPr/>
          <a:lstStyle>
            <a:lvl1pPr>
              <a:defRPr/>
            </a:lvl1pPr>
          </a:lstStyle>
          <a:p>
            <a:pPr>
              <a:defRPr/>
            </a:pPr>
            <a:fld id="{D8B64C4E-57A1-4115-AB6F-08F70C6528C3}" type="slidenum">
              <a:rPr lang="de-DE"/>
              <a:pPr>
                <a:defRPr/>
              </a:pPr>
              <a:t>‹Nr.›</a:t>
            </a:fld>
            <a:r>
              <a:rPr lang="de-DE" dirty="0"/>
              <a:t> /// </a:t>
            </a:r>
            <a:r>
              <a:rPr lang="de-DE" dirty="0">
                <a:solidFill>
                  <a:srgbClr val="4D4D4D"/>
                </a:solidFill>
              </a:rPr>
              <a:t>Anforderungen an moderne Sportvereine </a:t>
            </a:r>
            <a:r>
              <a:rPr lang="de-DE" dirty="0"/>
              <a:t>///</a:t>
            </a:r>
            <a:fld id="{D02D0535-3682-436B-A41D-3B1B4D070905}" type="datetime1">
              <a:rPr lang="de-DE"/>
              <a:pPr>
                <a:defRPr/>
              </a:pPr>
              <a:t>18.03.2015</a:t>
            </a:fld>
            <a:endParaRPr lang="de-DE" dirty="0"/>
          </a:p>
        </p:txBody>
      </p:sp>
    </p:spTree>
    <p:extLst>
      <p:ext uri="{BB962C8B-B14F-4D97-AF65-F5344CB8AC3E}">
        <p14:creationId xmlns:p14="http://schemas.microsoft.com/office/powerpoint/2010/main" val="205687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62469" y="2751138"/>
            <a:ext cx="8231029" cy="32702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sz="quarter" idx="10"/>
          </p:nvPr>
        </p:nvSpPr>
        <p:spPr>
          <a:xfrm>
            <a:off x="663935" y="6477000"/>
            <a:ext cx="8154816" cy="184150"/>
          </a:xfrm>
          <a:prstGeom prst="rect">
            <a:avLst/>
          </a:prstGeom>
        </p:spPr>
        <p:txBody>
          <a:bodyPr/>
          <a:lstStyle>
            <a:lvl1pPr>
              <a:defRPr/>
            </a:lvl1pPr>
          </a:lstStyle>
          <a:p>
            <a:pPr>
              <a:defRPr/>
            </a:pPr>
            <a:fld id="{C0D2EDE4-CE74-480C-92B8-4A473FB638BF}" type="slidenum">
              <a:rPr lang="de-DE"/>
              <a:pPr>
                <a:defRPr/>
              </a:pPr>
              <a:t>‹Nr.›</a:t>
            </a:fld>
            <a:r>
              <a:rPr lang="de-DE" dirty="0"/>
              <a:t> /// </a:t>
            </a:r>
            <a:r>
              <a:rPr lang="de-DE" dirty="0">
                <a:solidFill>
                  <a:srgbClr val="4D4D4D"/>
                </a:solidFill>
              </a:rPr>
              <a:t>Anforderungen an moderne Sportvereine </a:t>
            </a:r>
            <a:r>
              <a:rPr lang="de-DE" dirty="0"/>
              <a:t>///</a:t>
            </a:r>
            <a:fld id="{D02D0535-3682-436B-A41D-3B1B4D070905}" type="datetime1">
              <a:rPr lang="de-DE"/>
              <a:pPr>
                <a:defRPr/>
              </a:pPr>
              <a:t>18.03.2015</a:t>
            </a:fld>
            <a:endParaRPr lang="de-DE" dirty="0"/>
          </a:p>
        </p:txBody>
      </p:sp>
    </p:spTree>
    <p:extLst>
      <p:ext uri="{BB962C8B-B14F-4D97-AF65-F5344CB8AC3E}">
        <p14:creationId xmlns:p14="http://schemas.microsoft.com/office/powerpoint/2010/main" val="2235273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62469" y="2751138"/>
            <a:ext cx="8231029" cy="32702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sz="quarter" idx="10"/>
          </p:nvPr>
        </p:nvSpPr>
        <p:spPr>
          <a:xfrm>
            <a:off x="663935" y="6477000"/>
            <a:ext cx="8154816" cy="184150"/>
          </a:xfrm>
          <a:prstGeom prst="rect">
            <a:avLst/>
          </a:prstGeom>
        </p:spPr>
        <p:txBody>
          <a:bodyPr/>
          <a:lstStyle>
            <a:lvl1pPr>
              <a:defRPr/>
            </a:lvl1pPr>
          </a:lstStyle>
          <a:p>
            <a:pPr>
              <a:defRPr/>
            </a:pPr>
            <a:fld id="{C496DE16-9617-46A4-83A2-E5ADE5AC4AEA}" type="slidenum">
              <a:rPr lang="de-DE"/>
              <a:pPr>
                <a:defRPr/>
              </a:pPr>
              <a:t>‹Nr.›</a:t>
            </a:fld>
            <a:r>
              <a:rPr lang="de-DE" dirty="0"/>
              <a:t> /// </a:t>
            </a:r>
            <a:r>
              <a:rPr lang="de-DE" dirty="0">
                <a:solidFill>
                  <a:srgbClr val="4D4D4D"/>
                </a:solidFill>
              </a:rPr>
              <a:t>Anforderungen an moderne Sportvereine </a:t>
            </a:r>
            <a:r>
              <a:rPr lang="de-DE" dirty="0"/>
              <a:t>///</a:t>
            </a:r>
            <a:fld id="{D02D0535-3682-436B-A41D-3B1B4D070905}" type="datetime1">
              <a:rPr lang="de-DE"/>
              <a:pPr>
                <a:defRPr/>
              </a:pPr>
              <a:t>18.03.2015</a:t>
            </a:fld>
            <a:endParaRPr lang="de-DE" dirty="0"/>
          </a:p>
        </p:txBody>
      </p:sp>
    </p:spTree>
    <p:extLst>
      <p:ext uri="{BB962C8B-B14F-4D97-AF65-F5344CB8AC3E}">
        <p14:creationId xmlns:p14="http://schemas.microsoft.com/office/powerpoint/2010/main" val="3488830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ufzählung / Unterprunkte">
    <p:spTree>
      <p:nvGrpSpPr>
        <p:cNvPr id="1" name=""/>
        <p:cNvGrpSpPr/>
        <p:nvPr/>
      </p:nvGrpSpPr>
      <p:grpSpPr>
        <a:xfrm>
          <a:off x="0" y="0"/>
          <a:ext cx="0" cy="0"/>
          <a:chOff x="0" y="0"/>
          <a:chExt cx="0" cy="0"/>
        </a:xfrm>
      </p:grpSpPr>
      <p:sp>
        <p:nvSpPr>
          <p:cNvPr id="2" name="Titel 1"/>
          <p:cNvSpPr>
            <a:spLocks noGrp="1"/>
          </p:cNvSpPr>
          <p:nvPr>
            <p:ph type="title"/>
          </p:nvPr>
        </p:nvSpPr>
        <p:spPr>
          <a:xfrm>
            <a:off x="571551" y="1732475"/>
            <a:ext cx="8056667" cy="432048"/>
          </a:xfrm>
          <a:prstGeom prst="rect">
            <a:avLst/>
          </a:prstGeom>
        </p:spPr>
        <p:txBody>
          <a:bodyPr bIns="0">
            <a:normAutofit/>
          </a:bodyPr>
          <a:lstStyle>
            <a:lvl1pPr algn="l">
              <a:defRPr sz="2000" b="1">
                <a:latin typeface="Verdana" pitchFamily="34" charset="0"/>
                <a:ea typeface="Verdana" pitchFamily="34" charset="0"/>
                <a:cs typeface="Verdana" pitchFamily="34" charset="0"/>
              </a:defRPr>
            </a:lvl1pPr>
          </a:lstStyle>
          <a:p>
            <a:r>
              <a:rPr lang="de-DE" smtClean="0"/>
              <a:t>Titelmasterformat durch Klicken bearbeiten</a:t>
            </a:r>
            <a:endParaRPr lang="de-DE" dirty="0"/>
          </a:p>
        </p:txBody>
      </p:sp>
      <p:sp>
        <p:nvSpPr>
          <p:cNvPr id="9" name="Textplatzhalter 8"/>
          <p:cNvSpPr>
            <a:spLocks noGrp="1"/>
          </p:cNvSpPr>
          <p:nvPr>
            <p:ph type="body" sz="quarter" idx="13"/>
          </p:nvPr>
        </p:nvSpPr>
        <p:spPr>
          <a:xfrm>
            <a:off x="571551" y="2146304"/>
            <a:ext cx="8056667" cy="359395"/>
          </a:xfrm>
          <a:prstGeom prst="rect">
            <a:avLst/>
          </a:prstGeom>
        </p:spPr>
        <p:txBody>
          <a:bodyPr bIns="0" anchor="b">
            <a:normAutofit/>
          </a:bodyPr>
          <a:lstStyle>
            <a:lvl1pPr marL="0" indent="0">
              <a:buNone/>
              <a:defRPr sz="2000">
                <a:solidFill>
                  <a:schemeClr val="tx1">
                    <a:lumMod val="50000"/>
                    <a:lumOff val="50000"/>
                  </a:schemeClr>
                </a:solidFill>
                <a:latin typeface="Verdana" pitchFamily="34" charset="0"/>
                <a:ea typeface="Verdana" pitchFamily="34" charset="0"/>
                <a:cs typeface="Verdana" pitchFamily="34" charset="0"/>
              </a:defRPr>
            </a:lvl1pPr>
          </a:lstStyle>
          <a:p>
            <a:pPr lvl="0"/>
            <a:r>
              <a:rPr lang="de-DE" smtClean="0"/>
              <a:t>Textmasterformat bearbeiten</a:t>
            </a:r>
          </a:p>
        </p:txBody>
      </p:sp>
      <p:sp>
        <p:nvSpPr>
          <p:cNvPr id="14" name="Textplatzhalter 13"/>
          <p:cNvSpPr>
            <a:spLocks noGrp="1"/>
          </p:cNvSpPr>
          <p:nvPr>
            <p:ph type="body" sz="quarter" idx="14"/>
          </p:nvPr>
        </p:nvSpPr>
        <p:spPr>
          <a:xfrm>
            <a:off x="583325" y="2745162"/>
            <a:ext cx="8044893" cy="3276226"/>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665825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50744" y="358776"/>
            <a:ext cx="831018" cy="90011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663935" y="1978026"/>
            <a:ext cx="7964283" cy="40433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10"/>
          </p:nvPr>
        </p:nvSpPr>
        <p:spPr>
          <a:xfrm>
            <a:off x="1382097" y="6480002"/>
            <a:ext cx="6913603" cy="377999"/>
          </a:xfrm>
          <a:prstGeom prst="rect">
            <a:avLst/>
          </a:prstGeom>
          <a:solidFill>
            <a:schemeClr val="bg1"/>
          </a:solidFill>
        </p:spPr>
        <p:txBody>
          <a:bodyPr/>
          <a:lstStyle>
            <a:lvl1pPr>
              <a:defRPr sz="1200" b="1" baseline="0"/>
            </a:lvl1pPr>
            <a:lvl2pPr>
              <a:buNone/>
              <a:defRPr/>
            </a:lvl2pPr>
            <a:lvl3pPr>
              <a:buNone/>
              <a:defRPr/>
            </a:lvl3pPr>
            <a:lvl4pPr>
              <a:buNone/>
              <a:defRPr/>
            </a:lvl4pPr>
            <a:lvl5pPr>
              <a:buNone/>
              <a:defRPr/>
            </a:lvl5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88344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663935" y="6477001"/>
            <a:ext cx="8154816" cy="106363"/>
          </a:xfrm>
          <a:prstGeom prst="rect">
            <a:avLst/>
          </a:prstGeom>
          <a:ln/>
        </p:spPr>
        <p:txBody>
          <a:bodyPr/>
          <a:lstStyle>
            <a:lvl1pPr>
              <a:defRPr/>
            </a:lvl1pPr>
          </a:lstStyle>
          <a:p>
            <a:pPr>
              <a:defRPr/>
            </a:pPr>
            <a:r>
              <a:rPr lang="de-DE"/>
              <a:t>Führungs-Akademie des DOSB ///</a:t>
            </a:r>
            <a:r>
              <a:rPr lang="de-DE" b="0"/>
              <a:t> Willy-Brandt-Platz 2 /// 50679 Köln /// Tel 0221/221 220 13 /// Fax 0221/221 220 14 /// info@fuehrungs-akademie.de /// www.fuehrungs-akademie.de</a:t>
            </a:r>
          </a:p>
        </p:txBody>
      </p:sp>
    </p:spTree>
    <p:extLst>
      <p:ext uri="{BB962C8B-B14F-4D97-AF65-F5344CB8AC3E}">
        <p14:creationId xmlns:p14="http://schemas.microsoft.com/office/powerpoint/2010/main" val="2264351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63935" y="358776"/>
            <a:ext cx="831017" cy="900113"/>
          </a:xfrm>
          <a:prstGeom prst="rect">
            <a:avLst/>
          </a:prstGeo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50744" y="1989138"/>
            <a:ext cx="7964283" cy="4043362"/>
          </a:xfrm>
          <a:prstGeom prst="rect">
            <a:avLst/>
          </a:prstGeom>
        </p:spPr>
        <p:txBody>
          <a:bodyPr/>
          <a:lstStyle/>
          <a:p>
            <a:pPr lvl="0"/>
            <a:endParaRPr lang="de-DE" noProof="0" smtClean="0"/>
          </a:p>
        </p:txBody>
      </p:sp>
      <p:sp>
        <p:nvSpPr>
          <p:cNvPr id="4" name="Rectangle 4"/>
          <p:cNvSpPr>
            <a:spLocks noGrp="1" noChangeArrowheads="1"/>
          </p:cNvSpPr>
          <p:nvPr>
            <p:ph type="ftr" sz="quarter" idx="10"/>
          </p:nvPr>
        </p:nvSpPr>
        <p:spPr>
          <a:xfrm>
            <a:off x="663935" y="6477001"/>
            <a:ext cx="8154816" cy="182563"/>
          </a:xfrm>
          <a:prstGeom prst="rect">
            <a:avLst/>
          </a:prstGeom>
        </p:spPr>
        <p:txBody>
          <a:bodyPr/>
          <a:lstStyle>
            <a:lvl1pPr>
              <a:defRPr/>
            </a:lvl1pPr>
          </a:lstStyle>
          <a:p>
            <a:pPr>
              <a:defRPr/>
            </a:pPr>
            <a:fld id="{A633D326-F6B5-4BDC-BF39-60EA5C713F1B}" type="slidenum">
              <a:rPr lang="de-DE"/>
              <a:pPr>
                <a:defRPr/>
              </a:pPr>
              <a:t>‹Nr.›</a:t>
            </a:fld>
            <a:r>
              <a:rPr lang="de-DE"/>
              <a:t> /// </a:t>
            </a:r>
            <a:r>
              <a:rPr lang="de-DE">
                <a:solidFill>
                  <a:srgbClr val="4D4D4D"/>
                </a:solidFill>
              </a:rPr>
              <a:t>Projekt</a:t>
            </a:r>
            <a:r>
              <a:rPr lang="de-DE"/>
              <a:t> </a:t>
            </a:r>
            <a:r>
              <a:rPr lang="de-DE">
                <a:solidFill>
                  <a:srgbClr val="4D4D4D"/>
                </a:solidFill>
              </a:rPr>
              <a:t>Mitgliederentwicklung im DSB </a:t>
            </a:r>
            <a:r>
              <a:rPr lang="de-DE"/>
              <a:t>///</a:t>
            </a:r>
            <a:fld id="{340CE49F-743F-4517-9B36-EACB1ED4F5DF}" type="datetime1">
              <a:rPr lang="de-DE"/>
              <a:pPr>
                <a:defRPr/>
              </a:pPr>
              <a:t>18.03.2015</a:t>
            </a:fld>
            <a:endParaRPr lang="de-DE"/>
          </a:p>
        </p:txBody>
      </p:sp>
    </p:spTree>
    <p:extLst>
      <p:ext uri="{BB962C8B-B14F-4D97-AF65-F5344CB8AC3E}">
        <p14:creationId xmlns:p14="http://schemas.microsoft.com/office/powerpoint/2010/main" val="1312582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63935" y="358776"/>
            <a:ext cx="7964283" cy="566261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14"/>
          <p:cNvSpPr>
            <a:spLocks noGrp="1" noChangeArrowheads="1"/>
          </p:cNvSpPr>
          <p:nvPr>
            <p:ph type="ftr" sz="quarter" idx="10"/>
          </p:nvPr>
        </p:nvSpPr>
        <p:spPr>
          <a:xfrm>
            <a:off x="663935" y="6477001"/>
            <a:ext cx="8154816" cy="182563"/>
          </a:xfrm>
          <a:prstGeom prst="rect">
            <a:avLst/>
          </a:prstGeom>
          <a:ln/>
        </p:spPr>
        <p:txBody>
          <a:bodyPr/>
          <a:lstStyle>
            <a:lvl1pPr>
              <a:defRPr/>
            </a:lvl1pPr>
          </a:lstStyle>
          <a:p>
            <a:pPr>
              <a:defRPr/>
            </a:pPr>
            <a:fld id="{B6DCE62D-ABB7-4033-82AF-A1CC0A25712E}" type="slidenum">
              <a:rPr lang="de-DE"/>
              <a:pPr>
                <a:defRPr/>
              </a:pPr>
              <a:t>‹Nr.›</a:t>
            </a:fld>
            <a:r>
              <a:rPr lang="de-DE"/>
              <a:t> /// </a:t>
            </a:r>
            <a:r>
              <a:rPr lang="de-DE">
                <a:solidFill>
                  <a:srgbClr val="4D4D4D"/>
                </a:solidFill>
              </a:rPr>
              <a:t>Projekt</a:t>
            </a:r>
            <a:r>
              <a:rPr lang="de-DE"/>
              <a:t> </a:t>
            </a:r>
            <a:r>
              <a:rPr lang="de-DE">
                <a:solidFill>
                  <a:srgbClr val="4D4D4D"/>
                </a:solidFill>
              </a:rPr>
              <a:t>Mitgliederentwicklung im DSB </a:t>
            </a:r>
            <a:r>
              <a:rPr lang="de-DE"/>
              <a:t>///</a:t>
            </a:r>
            <a:fld id="{995C58BE-88ED-4553-9C69-72590F66149E}" type="datetime1">
              <a:rPr lang="de-DE"/>
              <a:pPr>
                <a:defRPr/>
              </a:pPr>
              <a:t>18.03.2015</a:t>
            </a:fld>
            <a:endParaRPr lang="de-DE"/>
          </a:p>
        </p:txBody>
      </p:sp>
    </p:spTree>
    <p:extLst>
      <p:ext uri="{BB962C8B-B14F-4D97-AF65-F5344CB8AC3E}">
        <p14:creationId xmlns:p14="http://schemas.microsoft.com/office/powerpoint/2010/main" val="224028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49279" y="1727200"/>
            <a:ext cx="8087397" cy="4318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662469" y="2751138"/>
            <a:ext cx="8231029" cy="32702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7671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fzählung / Unterpunkte">
    <p:spTree>
      <p:nvGrpSpPr>
        <p:cNvPr id="1" name=""/>
        <p:cNvGrpSpPr/>
        <p:nvPr/>
      </p:nvGrpSpPr>
      <p:grpSpPr>
        <a:xfrm>
          <a:off x="0" y="0"/>
          <a:ext cx="0" cy="0"/>
          <a:chOff x="0" y="0"/>
          <a:chExt cx="0" cy="0"/>
        </a:xfrm>
      </p:grpSpPr>
      <p:sp>
        <p:nvSpPr>
          <p:cNvPr id="14" name="Textplatzhalter 13"/>
          <p:cNvSpPr>
            <a:spLocks noGrp="1"/>
          </p:cNvSpPr>
          <p:nvPr>
            <p:ph type="body" sz="quarter" idx="14"/>
          </p:nvPr>
        </p:nvSpPr>
        <p:spPr>
          <a:xfrm>
            <a:off x="583325" y="1628800"/>
            <a:ext cx="8044893" cy="3276226"/>
          </a:xfrm>
          <a:prstGeom prst="rect">
            <a:avLst/>
          </a:prstGeom>
        </p:spPr>
        <p:txBody>
          <a:bodyPr/>
          <a:lstStyle>
            <a:lvl1pPr marL="268288" indent="-268288">
              <a:buFontTx/>
              <a:buBlip>
                <a:blip r:embed="rId2"/>
              </a:buBlip>
              <a:defRPr/>
            </a:lvl1pPr>
            <a:lvl2pPr marL="538163" indent="-269875">
              <a:buFont typeface="Wingdings" panose="05000000000000000000" pitchFamily="2" charset="2"/>
              <a:buChar char="§"/>
              <a:defRPr/>
            </a:lvl2pPr>
            <a:lvl3pPr marL="712788" indent="-174625">
              <a:buFont typeface="Symbol" panose="05050102010706020507" pitchFamily="18" charset="2"/>
              <a:buChar char="-"/>
              <a:defRPr/>
            </a:lvl3pPr>
            <a:lvl4pPr marL="901700" indent="-188913">
              <a:buFont typeface="Arial" panose="020B0604020202020204" pitchFamily="34" charset="0"/>
              <a:buChar char="•"/>
              <a:defRPr/>
            </a:lvl4pPr>
            <a:lvl5pPr marL="1076325" indent="-174625">
              <a:buFont typeface="Courier New" panose="02070309020205020404" pitchFamily="49" charset="0"/>
              <a:buChar char="o"/>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 1"/>
          <p:cNvSpPr>
            <a:spLocks noGrp="1"/>
          </p:cNvSpPr>
          <p:nvPr>
            <p:ph type="title" hasCustomPrompt="1"/>
          </p:nvPr>
        </p:nvSpPr>
        <p:spPr>
          <a:xfrm>
            <a:off x="571551" y="271656"/>
            <a:ext cx="6449515" cy="432048"/>
          </a:xfrm>
          <a:prstGeom prst="rect">
            <a:avLst/>
          </a:prstGeom>
        </p:spPr>
        <p:txBody>
          <a:bodyPr bIns="0" anchor="b" anchorCtr="0">
            <a:normAutofit/>
          </a:bodyPr>
          <a:lstStyle>
            <a:lvl1pPr algn="l">
              <a:defRPr sz="2000" b="1">
                <a:latin typeface="Verdana" pitchFamily="34" charset="0"/>
                <a:ea typeface="Verdana" pitchFamily="34" charset="0"/>
                <a:cs typeface="Verdana" pitchFamily="34" charset="0"/>
              </a:defRPr>
            </a:lvl1pPr>
          </a:lstStyle>
          <a:p>
            <a:r>
              <a:rPr lang="de-DE" dirty="0" smtClean="0"/>
              <a:t>Folientitel</a:t>
            </a:r>
            <a:endParaRPr lang="de-DE" dirty="0"/>
          </a:p>
        </p:txBody>
      </p:sp>
      <p:sp>
        <p:nvSpPr>
          <p:cNvPr id="8" name="Textplatzhalter 8"/>
          <p:cNvSpPr>
            <a:spLocks noGrp="1"/>
          </p:cNvSpPr>
          <p:nvPr>
            <p:ph type="body" sz="quarter" idx="13" hasCustomPrompt="1"/>
          </p:nvPr>
        </p:nvSpPr>
        <p:spPr>
          <a:xfrm>
            <a:off x="571551" y="742574"/>
            <a:ext cx="6449515" cy="359395"/>
          </a:xfrm>
          <a:prstGeom prst="rect">
            <a:avLst/>
          </a:prstGeom>
        </p:spPr>
        <p:txBody>
          <a:bodyPr bIns="0" anchor="b" anchorCtr="0">
            <a:normAutofit/>
          </a:bodyPr>
          <a:lstStyle>
            <a:lvl1pPr marL="0" indent="0">
              <a:buNone/>
              <a:defRPr sz="2000" baseline="0">
                <a:solidFill>
                  <a:srgbClr val="58585A"/>
                </a:solidFill>
                <a:latin typeface="Verdana" pitchFamily="34" charset="0"/>
                <a:ea typeface="Verdana" pitchFamily="34" charset="0"/>
                <a:cs typeface="Verdana" pitchFamily="34" charset="0"/>
              </a:defRPr>
            </a:lvl1pPr>
          </a:lstStyle>
          <a:p>
            <a:pPr lvl="0"/>
            <a:r>
              <a:rPr lang="de-DE" sz="2000" dirty="0" smtClean="0">
                <a:solidFill>
                  <a:srgbClr val="4D4D4D"/>
                </a:solidFill>
              </a:rPr>
              <a:t>Untertitel</a:t>
            </a:r>
            <a:endParaRPr lang="de-DE" dirty="0" smtClean="0"/>
          </a:p>
        </p:txBody>
      </p:sp>
    </p:spTree>
    <p:extLst>
      <p:ext uri="{BB962C8B-B14F-4D97-AF65-F5344CB8AC3E}">
        <p14:creationId xmlns:p14="http://schemas.microsoft.com/office/powerpoint/2010/main" val="18294453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ließ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1551" y="271656"/>
            <a:ext cx="6449515" cy="432048"/>
          </a:xfrm>
          <a:prstGeom prst="rect">
            <a:avLst/>
          </a:prstGeom>
        </p:spPr>
        <p:txBody>
          <a:bodyPr bIns="0" anchor="b" anchorCtr="0">
            <a:normAutofit/>
          </a:bodyPr>
          <a:lstStyle>
            <a:lvl1pPr algn="l">
              <a:defRPr sz="2000" b="1">
                <a:latin typeface="Verdana" pitchFamily="34" charset="0"/>
                <a:ea typeface="Verdana" pitchFamily="34" charset="0"/>
                <a:cs typeface="Verdana" pitchFamily="34" charset="0"/>
              </a:defRPr>
            </a:lvl1pPr>
          </a:lstStyle>
          <a:p>
            <a:r>
              <a:rPr lang="de-DE" dirty="0" smtClean="0"/>
              <a:t>Folientitel</a:t>
            </a:r>
            <a:endParaRPr lang="de-DE" dirty="0"/>
          </a:p>
        </p:txBody>
      </p:sp>
      <p:sp>
        <p:nvSpPr>
          <p:cNvPr id="14" name="Textplatzhalter 13"/>
          <p:cNvSpPr>
            <a:spLocks noGrp="1"/>
          </p:cNvSpPr>
          <p:nvPr>
            <p:ph type="body" sz="quarter" idx="14" hasCustomPrompt="1"/>
          </p:nvPr>
        </p:nvSpPr>
        <p:spPr>
          <a:xfrm>
            <a:off x="583325" y="1628800"/>
            <a:ext cx="8044893" cy="4536504"/>
          </a:xfrm>
          <a:prstGeom prst="rect">
            <a:avLst/>
          </a:prstGeom>
        </p:spPr>
        <p:txBody>
          <a:bodyPr/>
          <a:lstStyle>
            <a:lvl1pPr marL="0" indent="0">
              <a:buFont typeface="Wingdings" pitchFamily="2" charset="2"/>
              <a:buNone/>
              <a:defRPr/>
            </a:lvl1pPr>
          </a:lstStyle>
          <a:p>
            <a:pPr lvl="0"/>
            <a:r>
              <a:rPr lang="de-DE" dirty="0" smtClean="0"/>
              <a:t>Fließtext</a:t>
            </a:r>
          </a:p>
          <a:p>
            <a:pPr lvl="0"/>
            <a:endParaRPr lang="de-DE" dirty="0" smtClean="0"/>
          </a:p>
        </p:txBody>
      </p:sp>
      <p:sp>
        <p:nvSpPr>
          <p:cNvPr id="4" name="Textplatzhalter 8"/>
          <p:cNvSpPr>
            <a:spLocks noGrp="1"/>
          </p:cNvSpPr>
          <p:nvPr>
            <p:ph type="body" sz="quarter" idx="13" hasCustomPrompt="1"/>
          </p:nvPr>
        </p:nvSpPr>
        <p:spPr>
          <a:xfrm>
            <a:off x="571551" y="742574"/>
            <a:ext cx="6449515" cy="359395"/>
          </a:xfrm>
          <a:prstGeom prst="rect">
            <a:avLst/>
          </a:prstGeom>
        </p:spPr>
        <p:txBody>
          <a:bodyPr bIns="0" anchor="b" anchorCtr="0">
            <a:normAutofit/>
          </a:bodyPr>
          <a:lstStyle>
            <a:lvl1pPr marL="0" indent="0">
              <a:buNone/>
              <a:defRPr sz="2000" baseline="0">
                <a:solidFill>
                  <a:srgbClr val="58585A"/>
                </a:solidFill>
                <a:latin typeface="Verdana" pitchFamily="34" charset="0"/>
                <a:ea typeface="Verdana" pitchFamily="34" charset="0"/>
                <a:cs typeface="Verdana" pitchFamily="34" charset="0"/>
              </a:defRPr>
            </a:lvl1pPr>
          </a:lstStyle>
          <a:p>
            <a:pPr lvl="0"/>
            <a:r>
              <a:rPr lang="de-DE" sz="2000" dirty="0" smtClean="0">
                <a:solidFill>
                  <a:srgbClr val="4D4D4D"/>
                </a:solidFill>
              </a:rPr>
              <a:t>Untertitel</a:t>
            </a:r>
            <a:endParaRPr lang="de-DE" dirty="0" smtClean="0"/>
          </a:p>
        </p:txBody>
      </p:sp>
    </p:spTree>
    <p:extLst>
      <p:ext uri="{BB962C8B-B14F-4D97-AF65-F5344CB8AC3E}">
        <p14:creationId xmlns:p14="http://schemas.microsoft.com/office/powerpoint/2010/main" val="19342882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1551" y="271656"/>
            <a:ext cx="6449515" cy="432048"/>
          </a:xfrm>
          <a:prstGeom prst="rect">
            <a:avLst/>
          </a:prstGeom>
        </p:spPr>
        <p:txBody>
          <a:bodyPr bIns="0" anchor="b" anchorCtr="0">
            <a:normAutofit/>
          </a:bodyPr>
          <a:lstStyle>
            <a:lvl1pPr algn="l">
              <a:defRPr sz="2000" b="1">
                <a:latin typeface="Verdana" pitchFamily="34" charset="0"/>
                <a:ea typeface="Verdana" pitchFamily="34" charset="0"/>
                <a:cs typeface="Verdana" pitchFamily="34" charset="0"/>
              </a:defRPr>
            </a:lvl1pPr>
          </a:lstStyle>
          <a:p>
            <a:r>
              <a:rPr lang="de-DE" dirty="0" smtClean="0"/>
              <a:t>Folientitel</a:t>
            </a:r>
            <a:endParaRPr lang="de-DE" dirty="0"/>
          </a:p>
        </p:txBody>
      </p:sp>
      <p:sp>
        <p:nvSpPr>
          <p:cNvPr id="3" name="Textplatzhalter 8"/>
          <p:cNvSpPr>
            <a:spLocks noGrp="1"/>
          </p:cNvSpPr>
          <p:nvPr>
            <p:ph type="body" sz="quarter" idx="13" hasCustomPrompt="1"/>
          </p:nvPr>
        </p:nvSpPr>
        <p:spPr>
          <a:xfrm>
            <a:off x="571551" y="742574"/>
            <a:ext cx="6449515" cy="359395"/>
          </a:xfrm>
          <a:prstGeom prst="rect">
            <a:avLst/>
          </a:prstGeom>
        </p:spPr>
        <p:txBody>
          <a:bodyPr bIns="0" anchor="b" anchorCtr="0">
            <a:normAutofit/>
          </a:bodyPr>
          <a:lstStyle>
            <a:lvl1pPr marL="0" indent="0">
              <a:buNone/>
              <a:defRPr sz="2000" baseline="0">
                <a:solidFill>
                  <a:srgbClr val="58585A"/>
                </a:solidFill>
                <a:latin typeface="Verdana" pitchFamily="34" charset="0"/>
                <a:ea typeface="Verdana" pitchFamily="34" charset="0"/>
                <a:cs typeface="Verdana" pitchFamily="34" charset="0"/>
              </a:defRPr>
            </a:lvl1pPr>
          </a:lstStyle>
          <a:p>
            <a:pPr lvl="0"/>
            <a:r>
              <a:rPr lang="de-DE" sz="2000" dirty="0" smtClean="0">
                <a:solidFill>
                  <a:srgbClr val="4D4D4D"/>
                </a:solidFill>
              </a:rPr>
              <a:t>Untertitel</a:t>
            </a:r>
            <a:endParaRPr lang="de-DE" dirty="0" smtClean="0"/>
          </a:p>
        </p:txBody>
      </p:sp>
    </p:spTree>
    <p:extLst>
      <p:ext uri="{BB962C8B-B14F-4D97-AF65-F5344CB8AC3E}">
        <p14:creationId xmlns:p14="http://schemas.microsoft.com/office/powerpoint/2010/main" val="1398067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ntakt FA">
    <p:spTree>
      <p:nvGrpSpPr>
        <p:cNvPr id="1" name=""/>
        <p:cNvGrpSpPr/>
        <p:nvPr/>
      </p:nvGrpSpPr>
      <p:grpSpPr>
        <a:xfrm>
          <a:off x="0" y="0"/>
          <a:ext cx="0" cy="0"/>
          <a:chOff x="0" y="0"/>
          <a:chExt cx="0" cy="0"/>
        </a:xfrm>
      </p:grpSpPr>
      <p:sp>
        <p:nvSpPr>
          <p:cNvPr id="3" name="Rectangle 2"/>
          <p:cNvSpPr>
            <a:spLocks noGrp="1" noChangeArrowheads="1"/>
          </p:cNvSpPr>
          <p:nvPr userDrawn="1"/>
        </p:nvSpPr>
        <p:spPr bwMode="auto">
          <a:xfrm>
            <a:off x="686594" y="1177431"/>
            <a:ext cx="7772400" cy="468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76250" indent="-476250" algn="l" rtl="0" eaLnBrk="0" fontAlgn="base" hangingPunct="0">
              <a:lnSpc>
                <a:spcPts val="2900"/>
              </a:lnSpc>
              <a:spcBef>
                <a:spcPct val="0"/>
              </a:spcBef>
              <a:spcAft>
                <a:spcPts val="1200"/>
              </a:spcAft>
              <a:buClr>
                <a:schemeClr val="hlink"/>
              </a:buClr>
              <a:buFont typeface="Monotype Sorts" pitchFamily="2" charset="2"/>
              <a:buChar char="n"/>
              <a:defRPr sz="2400">
                <a:solidFill>
                  <a:srgbClr val="000066"/>
                </a:solidFill>
                <a:latin typeface="+mn-lt"/>
                <a:ea typeface="+mn-ea"/>
                <a:cs typeface="+mn-cs"/>
              </a:defRPr>
            </a:lvl1pPr>
            <a:lvl2pPr marL="876300" indent="-209550" algn="l" rtl="0" eaLnBrk="0" fontAlgn="base" hangingPunct="0">
              <a:lnSpc>
                <a:spcPts val="2400"/>
              </a:lnSpc>
              <a:spcBef>
                <a:spcPts val="200"/>
              </a:spcBef>
              <a:spcAft>
                <a:spcPct val="0"/>
              </a:spcAft>
              <a:buChar char="–"/>
              <a:defRPr sz="2400">
                <a:solidFill>
                  <a:srgbClr val="000066"/>
                </a:solidFill>
                <a:latin typeface="+mn-lt"/>
              </a:defRPr>
            </a:lvl2pPr>
            <a:lvl3pPr marL="1295400" indent="-228600" algn="l" rtl="0" eaLnBrk="0" fontAlgn="base" hangingPunct="0">
              <a:lnSpc>
                <a:spcPts val="2600"/>
              </a:lnSpc>
              <a:spcBef>
                <a:spcPts val="600"/>
              </a:spcBef>
              <a:spcAft>
                <a:spcPct val="0"/>
              </a:spcAft>
              <a:buChar char="•"/>
              <a:defRPr sz="2400">
                <a:solidFill>
                  <a:srgbClr val="000066"/>
                </a:solidFill>
                <a:latin typeface="+mn-lt"/>
              </a:defRPr>
            </a:lvl3pPr>
            <a:lvl4pPr marL="1714500" indent="-228600" algn="l" rtl="0" eaLnBrk="0" fontAlgn="base" hangingPunct="0">
              <a:spcBef>
                <a:spcPct val="20000"/>
              </a:spcBef>
              <a:spcAft>
                <a:spcPct val="0"/>
              </a:spcAft>
              <a:buChar char="–"/>
              <a:defRPr sz="2400">
                <a:solidFill>
                  <a:srgbClr val="000066"/>
                </a:solidFill>
                <a:latin typeface="+mn-lt"/>
              </a:defRPr>
            </a:lvl4pPr>
            <a:lvl5pPr marL="2133600" indent="-228600" algn="l" rtl="0" eaLnBrk="0" fontAlgn="base" hangingPunct="0">
              <a:spcBef>
                <a:spcPct val="20000"/>
              </a:spcBef>
              <a:spcAft>
                <a:spcPct val="0"/>
              </a:spcAft>
              <a:buChar char="»"/>
              <a:defRPr sz="2000">
                <a:solidFill>
                  <a:schemeClr val="tx1"/>
                </a:solidFill>
                <a:latin typeface="Futura Light" pitchFamily="2" charset="0"/>
              </a:defRPr>
            </a:lvl5pPr>
            <a:lvl6pPr marL="2590800" indent="-228600" algn="l" rtl="0" eaLnBrk="0" fontAlgn="base" hangingPunct="0">
              <a:spcBef>
                <a:spcPct val="20000"/>
              </a:spcBef>
              <a:spcAft>
                <a:spcPct val="0"/>
              </a:spcAft>
              <a:buChar char="»"/>
              <a:defRPr sz="2000">
                <a:solidFill>
                  <a:schemeClr val="tx1"/>
                </a:solidFill>
                <a:latin typeface="Futura Light" pitchFamily="2" charset="0"/>
              </a:defRPr>
            </a:lvl6pPr>
            <a:lvl7pPr marL="3048000" indent="-228600" algn="l" rtl="0" eaLnBrk="0" fontAlgn="base" hangingPunct="0">
              <a:spcBef>
                <a:spcPct val="20000"/>
              </a:spcBef>
              <a:spcAft>
                <a:spcPct val="0"/>
              </a:spcAft>
              <a:buChar char="»"/>
              <a:defRPr sz="2000">
                <a:solidFill>
                  <a:schemeClr val="tx1"/>
                </a:solidFill>
                <a:latin typeface="Futura Light" pitchFamily="2" charset="0"/>
              </a:defRPr>
            </a:lvl7pPr>
            <a:lvl8pPr marL="3505200" indent="-228600" algn="l" rtl="0" eaLnBrk="0" fontAlgn="base" hangingPunct="0">
              <a:spcBef>
                <a:spcPct val="20000"/>
              </a:spcBef>
              <a:spcAft>
                <a:spcPct val="0"/>
              </a:spcAft>
              <a:buChar char="»"/>
              <a:defRPr sz="2000">
                <a:solidFill>
                  <a:schemeClr val="tx1"/>
                </a:solidFill>
                <a:latin typeface="Futura Light" pitchFamily="2" charset="0"/>
              </a:defRPr>
            </a:lvl8pPr>
            <a:lvl9pPr marL="3962400" indent="-228600" algn="l" rtl="0" eaLnBrk="0" fontAlgn="base" hangingPunct="0">
              <a:spcBef>
                <a:spcPct val="20000"/>
              </a:spcBef>
              <a:spcAft>
                <a:spcPct val="0"/>
              </a:spcAft>
              <a:buChar char="»"/>
              <a:defRPr sz="2000">
                <a:solidFill>
                  <a:schemeClr val="tx1"/>
                </a:solidFill>
                <a:latin typeface="Futura Light" pitchFamily="2" charset="0"/>
              </a:defRPr>
            </a:lvl9pPr>
          </a:lstStyle>
          <a:p>
            <a:pPr lvl="3" algn="l">
              <a:spcAft>
                <a:spcPts val="100"/>
              </a:spcAft>
              <a:buFont typeface="Monotype Sorts" pitchFamily="2" charset="2"/>
              <a:buNone/>
            </a:pPr>
            <a:endParaRPr lang="de-DE" sz="2000" dirty="0">
              <a:solidFill>
                <a:schemeClr val="tx1"/>
              </a:solidFill>
              <a:latin typeface="+mn-lt"/>
              <a:ea typeface="+mn-ea"/>
              <a:cs typeface="+mn-cs"/>
            </a:endParaRPr>
          </a:p>
          <a:p>
            <a:pPr lvl="3" algn="l">
              <a:spcBef>
                <a:spcPts val="0"/>
              </a:spcBef>
              <a:spcAft>
                <a:spcPts val="0"/>
              </a:spcAft>
              <a:buFont typeface="Monotype Sorts" pitchFamily="2" charset="2"/>
              <a:buNone/>
            </a:pPr>
            <a:endParaRPr lang="de-DE" sz="2000" dirty="0" smtClean="0">
              <a:solidFill>
                <a:schemeClr val="tx1"/>
              </a:solidFill>
              <a:latin typeface="Verdana" pitchFamily="34" charset="0"/>
              <a:ea typeface="Verdana" pitchFamily="34" charset="0"/>
              <a:cs typeface="Verdana" pitchFamily="34" charset="0"/>
            </a:endParaRPr>
          </a:p>
          <a:p>
            <a:pPr lvl="3" algn="l">
              <a:spcBef>
                <a:spcPts val="0"/>
              </a:spcBef>
              <a:spcAft>
                <a:spcPts val="0"/>
              </a:spcAft>
              <a:buFont typeface="Monotype Sorts" pitchFamily="2" charset="2"/>
              <a:buNone/>
            </a:pPr>
            <a:endParaRPr lang="de-DE" sz="2000" dirty="0" smtClean="0">
              <a:solidFill>
                <a:schemeClr val="tx1"/>
              </a:solidFill>
              <a:latin typeface="Verdana" pitchFamily="34" charset="0"/>
              <a:ea typeface="Verdana" pitchFamily="34" charset="0"/>
              <a:cs typeface="Verdana" pitchFamily="34" charset="0"/>
            </a:endParaRPr>
          </a:p>
          <a:p>
            <a:pPr lvl="3" algn="l">
              <a:spcBef>
                <a:spcPts val="0"/>
              </a:spcBef>
              <a:spcAft>
                <a:spcPts val="0"/>
              </a:spcAft>
              <a:buFont typeface="Monotype Sorts" pitchFamily="2" charset="2"/>
              <a:buNone/>
            </a:pPr>
            <a:r>
              <a:rPr lang="de-DE" sz="2000" dirty="0" smtClean="0">
                <a:solidFill>
                  <a:schemeClr val="tx1"/>
                </a:solidFill>
                <a:latin typeface="Verdana" pitchFamily="34" charset="0"/>
                <a:ea typeface="Verdana" pitchFamily="34" charset="0"/>
                <a:cs typeface="Verdana" pitchFamily="34" charset="0"/>
              </a:rPr>
              <a:t>Führungs-Akademie</a:t>
            </a:r>
            <a:r>
              <a:rPr lang="de-DE" sz="2000" baseline="0" dirty="0" smtClean="0">
                <a:solidFill>
                  <a:schemeClr val="tx1"/>
                </a:solidFill>
                <a:latin typeface="Verdana" pitchFamily="34" charset="0"/>
                <a:ea typeface="Verdana" pitchFamily="34" charset="0"/>
                <a:cs typeface="Verdana" pitchFamily="34" charset="0"/>
              </a:rPr>
              <a:t> des DOSB</a:t>
            </a:r>
            <a:endParaRPr lang="de-DE" sz="2000" dirty="0" smtClean="0">
              <a:solidFill>
                <a:schemeClr val="tx1"/>
              </a:solidFill>
              <a:latin typeface="Verdana" pitchFamily="34" charset="0"/>
              <a:ea typeface="Verdana" pitchFamily="34" charset="0"/>
              <a:cs typeface="Verdana" pitchFamily="34" charset="0"/>
            </a:endParaRPr>
          </a:p>
          <a:p>
            <a:pPr lvl="3" algn="l">
              <a:spcAft>
                <a:spcPts val="100"/>
              </a:spcAft>
              <a:buFont typeface="Monotype Sorts" pitchFamily="2" charset="2"/>
              <a:buNone/>
            </a:pPr>
            <a:r>
              <a:rPr lang="de-DE" sz="2000" dirty="0" smtClean="0">
                <a:solidFill>
                  <a:schemeClr val="tx1"/>
                </a:solidFill>
                <a:latin typeface="Verdana" pitchFamily="34" charset="0"/>
                <a:ea typeface="Verdana" pitchFamily="34" charset="0"/>
                <a:cs typeface="Verdana" pitchFamily="34" charset="0"/>
              </a:rPr>
              <a:t>Willy-Brandt-Platz 2</a:t>
            </a:r>
          </a:p>
          <a:p>
            <a:pPr lvl="3" algn="l">
              <a:spcAft>
                <a:spcPts val="100"/>
              </a:spcAft>
              <a:buFont typeface="Monotype Sorts" pitchFamily="2" charset="2"/>
              <a:buNone/>
            </a:pPr>
            <a:r>
              <a:rPr lang="de-DE" sz="2000" dirty="0" smtClean="0">
                <a:solidFill>
                  <a:schemeClr val="tx1"/>
                </a:solidFill>
                <a:latin typeface="Verdana" pitchFamily="34" charset="0"/>
                <a:ea typeface="Verdana" pitchFamily="34" charset="0"/>
                <a:cs typeface="Verdana" pitchFamily="34" charset="0"/>
              </a:rPr>
              <a:t>50679 </a:t>
            </a:r>
            <a:r>
              <a:rPr lang="de-DE" sz="2000" dirty="0">
                <a:solidFill>
                  <a:schemeClr val="tx1"/>
                </a:solidFill>
                <a:latin typeface="Verdana" pitchFamily="34" charset="0"/>
                <a:ea typeface="Verdana" pitchFamily="34" charset="0"/>
                <a:cs typeface="Verdana" pitchFamily="34" charset="0"/>
              </a:rPr>
              <a:t>Köln</a:t>
            </a:r>
          </a:p>
          <a:p>
            <a:pPr algn="ctr">
              <a:spcAft>
                <a:spcPts val="100"/>
              </a:spcAft>
              <a:buFont typeface="Monotype Sorts" pitchFamily="2" charset="2"/>
              <a:buNone/>
            </a:pPr>
            <a:endParaRPr lang="de-DE" sz="2000" dirty="0" smtClean="0">
              <a:solidFill>
                <a:schemeClr val="tx1"/>
              </a:solidFill>
              <a:latin typeface="Verdana" pitchFamily="34" charset="0"/>
              <a:ea typeface="Verdana" pitchFamily="34" charset="0"/>
              <a:cs typeface="Verdana" pitchFamily="34" charset="0"/>
            </a:endParaRPr>
          </a:p>
          <a:p>
            <a:pPr lvl="3" algn="l">
              <a:spcAft>
                <a:spcPts val="100"/>
              </a:spcAft>
              <a:buFont typeface="Monotype Sorts" pitchFamily="2" charset="2"/>
              <a:buNone/>
            </a:pPr>
            <a:r>
              <a:rPr lang="de-DE" sz="2000" dirty="0" smtClean="0">
                <a:solidFill>
                  <a:schemeClr val="tx1"/>
                </a:solidFill>
                <a:latin typeface="Verdana" pitchFamily="34" charset="0"/>
                <a:ea typeface="Verdana" pitchFamily="34" charset="0"/>
                <a:cs typeface="Verdana" pitchFamily="34" charset="0"/>
              </a:rPr>
              <a:t>Telefon</a:t>
            </a:r>
            <a:r>
              <a:rPr lang="de-DE" sz="2000" dirty="0">
                <a:solidFill>
                  <a:schemeClr val="tx1"/>
                </a:solidFill>
                <a:latin typeface="Verdana" pitchFamily="34" charset="0"/>
                <a:ea typeface="Verdana" pitchFamily="34" charset="0"/>
                <a:cs typeface="Verdana" pitchFamily="34" charset="0"/>
              </a:rPr>
              <a:t>: 0221-221 220 13</a:t>
            </a:r>
          </a:p>
          <a:p>
            <a:pPr lvl="3" algn="l">
              <a:spcAft>
                <a:spcPts val="100"/>
              </a:spcAft>
              <a:buFont typeface="Monotype Sorts" pitchFamily="2" charset="2"/>
              <a:buNone/>
            </a:pPr>
            <a:r>
              <a:rPr lang="de-DE" sz="2000" dirty="0">
                <a:solidFill>
                  <a:schemeClr val="tx1"/>
                </a:solidFill>
                <a:latin typeface="Verdana" pitchFamily="34" charset="0"/>
                <a:ea typeface="Verdana" pitchFamily="34" charset="0"/>
                <a:cs typeface="Verdana" pitchFamily="34" charset="0"/>
              </a:rPr>
              <a:t>Telefax: 0221-221 220 14</a:t>
            </a:r>
          </a:p>
          <a:p>
            <a:pPr lvl="3" algn="l">
              <a:spcAft>
                <a:spcPts val="100"/>
              </a:spcAft>
              <a:buFont typeface="Monotype Sorts" pitchFamily="2" charset="2"/>
              <a:buNone/>
            </a:pPr>
            <a:r>
              <a:rPr lang="de-DE" sz="2000" dirty="0">
                <a:solidFill>
                  <a:schemeClr val="tx1"/>
                </a:solidFill>
                <a:latin typeface="Verdana" pitchFamily="34" charset="0"/>
                <a:ea typeface="Verdana" pitchFamily="34" charset="0"/>
                <a:cs typeface="Verdana" pitchFamily="34" charset="0"/>
              </a:rPr>
              <a:t>E-Mail: </a:t>
            </a:r>
            <a:r>
              <a:rPr lang="de-DE" sz="2000" dirty="0" err="1">
                <a:solidFill>
                  <a:schemeClr val="tx1"/>
                </a:solidFill>
                <a:latin typeface="Verdana" pitchFamily="34" charset="0"/>
                <a:ea typeface="Verdana" pitchFamily="34" charset="0"/>
                <a:cs typeface="Verdana" pitchFamily="34" charset="0"/>
              </a:rPr>
              <a:t>info@fuehrungs-akademie</a:t>
            </a:r>
            <a:r>
              <a:rPr lang="de-DE" sz="2000" dirty="0">
                <a:solidFill>
                  <a:schemeClr val="tx1"/>
                </a:solidFill>
                <a:latin typeface="Verdana" pitchFamily="34" charset="0"/>
                <a:ea typeface="Verdana" pitchFamily="34" charset="0"/>
                <a:cs typeface="Verdana" pitchFamily="34" charset="0"/>
              </a:rPr>
              <a:t> </a:t>
            </a:r>
          </a:p>
          <a:p>
            <a:pPr lvl="3" algn="l">
              <a:spcAft>
                <a:spcPts val="100"/>
              </a:spcAft>
              <a:buFont typeface="Monotype Sorts" pitchFamily="2" charset="2"/>
              <a:buNone/>
            </a:pPr>
            <a:r>
              <a:rPr lang="de-DE" sz="2000" dirty="0">
                <a:solidFill>
                  <a:schemeClr val="tx1"/>
                </a:solidFill>
                <a:latin typeface="Verdana" pitchFamily="34" charset="0"/>
                <a:ea typeface="Verdana" pitchFamily="34" charset="0"/>
                <a:cs typeface="Verdana" pitchFamily="34" charset="0"/>
              </a:rPr>
              <a:t>www.fuehrungs-akademie.de </a:t>
            </a:r>
          </a:p>
        </p:txBody>
      </p:sp>
      <p:sp>
        <p:nvSpPr>
          <p:cNvPr id="5" name="Textplatzhalter 8"/>
          <p:cNvSpPr>
            <a:spLocks noGrp="1"/>
          </p:cNvSpPr>
          <p:nvPr>
            <p:ph type="body" sz="quarter" idx="13" hasCustomPrompt="1"/>
          </p:nvPr>
        </p:nvSpPr>
        <p:spPr>
          <a:xfrm>
            <a:off x="2177096" y="1723583"/>
            <a:ext cx="4608512" cy="359395"/>
          </a:xfrm>
          <a:prstGeom prst="rect">
            <a:avLst/>
          </a:prstGeom>
        </p:spPr>
        <p:txBody>
          <a:bodyPr bIns="0" anchor="b" anchorCtr="0">
            <a:normAutofit/>
          </a:bodyPr>
          <a:lstStyle>
            <a:lvl1pPr marL="0" indent="0">
              <a:buNone/>
              <a:defRPr sz="2000" i="1" baseline="0">
                <a:solidFill>
                  <a:srgbClr val="58585A"/>
                </a:solidFill>
                <a:latin typeface="Verdana" pitchFamily="34" charset="0"/>
                <a:ea typeface="Verdana" pitchFamily="34" charset="0"/>
                <a:cs typeface="Verdana" pitchFamily="34" charset="0"/>
              </a:defRPr>
            </a:lvl1pPr>
          </a:lstStyle>
          <a:p>
            <a:pPr lvl="0"/>
            <a:r>
              <a:rPr lang="de-DE" sz="2000" dirty="0" smtClean="0">
                <a:solidFill>
                  <a:srgbClr val="4D4D4D"/>
                </a:solidFill>
              </a:rPr>
              <a:t>optional: Name FA-Mitarbeiter(in)</a:t>
            </a:r>
            <a:endParaRPr lang="de-DE" dirty="0" smtClean="0"/>
          </a:p>
        </p:txBody>
      </p:sp>
      <p:sp>
        <p:nvSpPr>
          <p:cNvPr id="9" name="Titel 1"/>
          <p:cNvSpPr>
            <a:spLocks noGrp="1"/>
          </p:cNvSpPr>
          <p:nvPr>
            <p:ph type="title" hasCustomPrompt="1"/>
          </p:nvPr>
        </p:nvSpPr>
        <p:spPr>
          <a:xfrm>
            <a:off x="571551" y="271656"/>
            <a:ext cx="6449515" cy="432048"/>
          </a:xfrm>
          <a:prstGeom prst="rect">
            <a:avLst/>
          </a:prstGeom>
        </p:spPr>
        <p:txBody>
          <a:bodyPr bIns="0" anchor="b" anchorCtr="0">
            <a:normAutofit/>
          </a:bodyPr>
          <a:lstStyle>
            <a:lvl1pPr algn="l">
              <a:defRPr sz="2000" b="1">
                <a:solidFill>
                  <a:schemeClr val="tx1"/>
                </a:solidFill>
                <a:latin typeface="Verdana" pitchFamily="34" charset="0"/>
                <a:ea typeface="Verdana" pitchFamily="34" charset="0"/>
                <a:cs typeface="Verdana" pitchFamily="34" charset="0"/>
              </a:defRPr>
            </a:lvl1pPr>
          </a:lstStyle>
          <a:p>
            <a:r>
              <a:rPr lang="de-DE" dirty="0" smtClean="0"/>
              <a:t>KONTAKT</a:t>
            </a:r>
            <a:endParaRPr lang="de-DE" dirty="0"/>
          </a:p>
        </p:txBody>
      </p:sp>
      <p:pic>
        <p:nvPicPr>
          <p:cNvPr id="7" name="Picture 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3590" y="2054752"/>
            <a:ext cx="582708" cy="60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37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49279" y="1727200"/>
            <a:ext cx="8087397" cy="4318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662469" y="2751138"/>
            <a:ext cx="8231029" cy="32702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7671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62469" y="2751138"/>
            <a:ext cx="8231029" cy="32702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792275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6243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23"/>
          <p:cNvSpPr>
            <a:spLocks noChangeArrowheads="1"/>
          </p:cNvSpPr>
          <p:nvPr/>
        </p:nvSpPr>
        <p:spPr bwMode="auto">
          <a:xfrm>
            <a:off x="8245202" y="6515472"/>
            <a:ext cx="660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eaLnBrk="1" hangingPunct="1"/>
            <a:fld id="{C851F97E-BE06-4629-8253-1C434AB4497C}" type="slidenum">
              <a:rPr lang="de-DE" sz="1000" b="1" smtClean="0">
                <a:latin typeface="Verdana" pitchFamily="34" charset="0"/>
                <a:ea typeface="Verdana" pitchFamily="34" charset="0"/>
                <a:cs typeface="Verdana" pitchFamily="34" charset="0"/>
              </a:rPr>
              <a:pPr algn="r" eaLnBrk="1" hangingPunct="1"/>
              <a:t>‹Nr.›</a:t>
            </a:fld>
            <a:endParaRPr lang="de-DE" sz="1000" b="1" dirty="0">
              <a:latin typeface="Verdana" pitchFamily="34" charset="0"/>
              <a:ea typeface="Verdana" pitchFamily="34" charset="0"/>
              <a:cs typeface="Verdana" pitchFamily="34" charset="0"/>
            </a:endParaRPr>
          </a:p>
        </p:txBody>
      </p:sp>
      <p:cxnSp>
        <p:nvCxnSpPr>
          <p:cNvPr id="4" name="Gerade Verbindung 3"/>
          <p:cNvCxnSpPr/>
          <p:nvPr/>
        </p:nvCxnSpPr>
        <p:spPr>
          <a:xfrm>
            <a:off x="-1722" y="6309320"/>
            <a:ext cx="9145588" cy="0"/>
          </a:xfrm>
          <a:prstGeom prst="line">
            <a:avLst/>
          </a:prstGeom>
          <a:ln w="19050">
            <a:solidFill>
              <a:srgbClr val="FA0000"/>
            </a:solidFill>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5633" y="6396568"/>
            <a:ext cx="1459399" cy="360040"/>
          </a:xfrm>
          <a:prstGeom prst="rect">
            <a:avLst/>
          </a:prstGeom>
        </p:spPr>
      </p:pic>
    </p:spTree>
    <p:extLst>
      <p:ext uri="{BB962C8B-B14F-4D97-AF65-F5344CB8AC3E}">
        <p14:creationId xmlns:p14="http://schemas.microsoft.com/office/powerpoint/2010/main" val="266131143"/>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49" r:id="rId3"/>
    <p:sldLayoutId id="2147483662" r:id="rId4"/>
    <p:sldLayoutId id="2147483668" r:id="rId5"/>
    <p:sldLayoutId id="2147483669" r:id="rId6"/>
    <p:sldLayoutId id="2147483670" r:id="rId7"/>
    <p:sldLayoutId id="2147483671" r:id="rId8"/>
    <p:sldLayoutId id="2147483672" r:id="rId9"/>
    <p:sldLayoutId id="2147483674" r:id="rId10"/>
    <p:sldLayoutId id="2147483676" r:id="rId11"/>
    <p:sldLayoutId id="2147483677" r:id="rId12"/>
    <p:sldLayoutId id="2147483678" r:id="rId13"/>
    <p:sldLayoutId id="2147483679" r:id="rId14"/>
    <p:sldLayoutId id="2147483680" r:id="rId15"/>
    <p:sldLayoutId id="2147483683" r:id="rId16"/>
    <p:sldLayoutId id="2147483684" r:id="rId17"/>
    <p:sldLayoutId id="2147483685" r:id="rId18"/>
  </p:sldLayoutIdLst>
  <p:timing>
    <p:tnLst>
      <p:par>
        <p:cTn id="1" dur="indefinite" restart="never" nodeType="tmRoot"/>
      </p:par>
    </p:tnLst>
  </p:timing>
  <p:txStyles>
    <p:titleStyle>
      <a:lvl1pPr algn="l" defTabSz="914400" rtl="0" eaLnBrk="1" latinLnBrk="0" hangingPunct="1">
        <a:spcBef>
          <a:spcPct val="0"/>
        </a:spcBef>
        <a:buNone/>
        <a:defRPr sz="2000" kern="1200">
          <a:solidFill>
            <a:schemeClr val="tx1"/>
          </a:solidFill>
          <a:latin typeface="Verdana" pitchFamily="34" charset="0"/>
          <a:ea typeface="Verdana" pitchFamily="34" charset="0"/>
          <a:cs typeface="Verdana" pitchFamily="34" charset="0"/>
        </a:defRPr>
      </a:lvl1pPr>
    </p:titleStyle>
    <p:bodyStyle>
      <a:lvl1pPr marL="268288" indent="-268288" algn="l" defTabSz="914400" rtl="0" eaLnBrk="1" latinLnBrk="0" hangingPunct="1">
        <a:spcBef>
          <a:spcPct val="20000"/>
        </a:spcBef>
        <a:buClr>
          <a:srgbClr val="FF0000"/>
        </a:buClr>
        <a:buFont typeface="Wingdings" pitchFamily="2" charset="2"/>
        <a:buChar char="§"/>
        <a:defRPr sz="1800" kern="1200">
          <a:solidFill>
            <a:schemeClr val="tx1"/>
          </a:solidFill>
          <a:latin typeface="Verdana" pitchFamily="34" charset="0"/>
          <a:ea typeface="Verdana" pitchFamily="34" charset="0"/>
          <a:cs typeface="Verdana" pitchFamily="34" charset="0"/>
        </a:defRPr>
      </a:lvl1pPr>
      <a:lvl2pPr marL="538163" indent="-269875" algn="l" defTabSz="914400" rtl="0" eaLnBrk="1" latinLnBrk="0" hangingPunct="1">
        <a:spcBef>
          <a:spcPct val="20000"/>
        </a:spcBef>
        <a:buClr>
          <a:srgbClr val="FF0000"/>
        </a:buClr>
        <a:buFont typeface="Symbol" pitchFamily="18" charset="2"/>
        <a:buChar char="-"/>
        <a:defRPr sz="1800" kern="1200">
          <a:solidFill>
            <a:schemeClr val="tx1"/>
          </a:solidFill>
          <a:latin typeface="Verdana" pitchFamily="34" charset="0"/>
          <a:ea typeface="Verdana" pitchFamily="34" charset="0"/>
          <a:cs typeface="Verdana" pitchFamily="34" charset="0"/>
        </a:defRPr>
      </a:lvl2pPr>
      <a:lvl3pPr marL="712788" indent="-174625" algn="l" defTabSz="914400" rtl="0" eaLnBrk="1" latinLnBrk="0" hangingPunct="1">
        <a:spcBef>
          <a:spcPct val="20000"/>
        </a:spcBef>
        <a:buClr>
          <a:srgbClr val="FF0000"/>
        </a:buClr>
        <a:buFont typeface="Arial" pitchFamily="34" charset="0"/>
        <a:buChar char="•"/>
        <a:defRPr sz="1800" kern="1200">
          <a:solidFill>
            <a:schemeClr val="tx1"/>
          </a:solidFill>
          <a:latin typeface="Verdana" pitchFamily="34" charset="0"/>
          <a:ea typeface="Verdana" pitchFamily="34" charset="0"/>
          <a:cs typeface="Verdana" pitchFamily="34" charset="0"/>
        </a:defRPr>
      </a:lvl3pPr>
      <a:lvl4pPr marL="901700" indent="-188913" algn="l" defTabSz="914400" rtl="0" eaLnBrk="1" latinLnBrk="0" hangingPunct="1">
        <a:spcBef>
          <a:spcPct val="20000"/>
        </a:spcBef>
        <a:buClr>
          <a:srgbClr val="FF0000"/>
        </a:buClr>
        <a:buFont typeface="Courier New" pitchFamily="49" charset="0"/>
        <a:buChar char="o"/>
        <a:defRPr sz="1800" kern="1200">
          <a:solidFill>
            <a:schemeClr val="tx1"/>
          </a:solidFill>
          <a:latin typeface="Verdana" pitchFamily="34" charset="0"/>
          <a:ea typeface="Verdana" pitchFamily="34" charset="0"/>
          <a:cs typeface="Verdana" pitchFamily="34" charset="0"/>
        </a:defRPr>
      </a:lvl4pPr>
      <a:lvl5pPr marL="1076325" indent="-174625" algn="l" defTabSz="914400" rtl="0" eaLnBrk="1" latinLnBrk="0" hangingPunct="1">
        <a:spcBef>
          <a:spcPct val="20000"/>
        </a:spcBef>
        <a:buClr>
          <a:srgbClr val="FF0000"/>
        </a:buClr>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2"/>
          <p:cNvSpPr txBox="1">
            <a:spLocks noChangeArrowheads="1"/>
          </p:cNvSpPr>
          <p:nvPr/>
        </p:nvSpPr>
        <p:spPr bwMode="auto">
          <a:xfrm>
            <a:off x="2265687" y="4380830"/>
            <a:ext cx="6771603"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defRPr sz="1000">
                <a:solidFill>
                  <a:schemeClr val="tx1"/>
                </a:solidFill>
                <a:latin typeface="Verdan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30000"/>
              </a:spcBef>
            </a:pPr>
            <a:r>
              <a:rPr lang="de-DE" altLang="de-DE" sz="2400" b="1" dirty="0" smtClean="0"/>
              <a:t>Ziel im Visier – Zukunft Schützenverein</a:t>
            </a:r>
          </a:p>
          <a:p>
            <a:pPr>
              <a:spcBef>
                <a:spcPct val="30000"/>
              </a:spcBef>
            </a:pPr>
            <a:r>
              <a:rPr lang="de-DE" altLang="de-DE" sz="2500" b="1" dirty="0" smtClean="0"/>
              <a:t>Deutscher Schützenbund e.V.</a:t>
            </a:r>
            <a:endParaRPr lang="de-DE" altLang="de-DE" sz="2500" b="1" dirty="0"/>
          </a:p>
          <a:p>
            <a:pPr eaLnBrk="1" hangingPunct="1">
              <a:spcBef>
                <a:spcPct val="30000"/>
              </a:spcBef>
            </a:pPr>
            <a:r>
              <a:rPr lang="de-DE" altLang="de-DE" sz="2100" dirty="0" smtClean="0"/>
              <a:t>Treffen der Landesbeauftragten</a:t>
            </a:r>
          </a:p>
          <a:p>
            <a:pPr eaLnBrk="1" hangingPunct="1">
              <a:spcBef>
                <a:spcPct val="30000"/>
              </a:spcBef>
            </a:pPr>
            <a:r>
              <a:rPr lang="de-DE" altLang="de-DE" sz="2100" dirty="0" smtClean="0"/>
              <a:t>15.03.2015, Wiesbaden</a:t>
            </a:r>
            <a:endParaRPr lang="de-DE" altLang="de-DE" sz="2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Text Box 3"/>
          <p:cNvSpPr txBox="1">
            <a:spLocks noChangeArrowheads="1"/>
          </p:cNvSpPr>
          <p:nvPr/>
        </p:nvSpPr>
        <p:spPr bwMode="auto">
          <a:xfrm>
            <a:off x="589858" y="1768897"/>
            <a:ext cx="7964283"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7800" indent="-177800">
              <a:defRPr>
                <a:solidFill>
                  <a:schemeClr val="tx1"/>
                </a:solidFill>
                <a:latin typeface="Verdana" pitchFamily="34" charset="0"/>
              </a:defRPr>
            </a:lvl1pPr>
            <a:lvl2pPr marL="814388" indent="-27940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buClr>
                <a:srgbClr val="FF0000"/>
              </a:buClr>
              <a:buFont typeface="Wingdings" pitchFamily="2" charset="2"/>
              <a:buChar char="§"/>
            </a:pPr>
            <a:r>
              <a:rPr lang="de-DE" altLang="de-DE" dirty="0"/>
              <a:t>Klare interne und externe Profilierung des DSB bis 2015</a:t>
            </a:r>
          </a:p>
          <a:p>
            <a:pPr lvl="1">
              <a:spcBef>
                <a:spcPct val="50000"/>
              </a:spcBef>
              <a:buClr>
                <a:srgbClr val="FF0000"/>
              </a:buClr>
              <a:buFontTx/>
              <a:buChar char="-"/>
            </a:pPr>
            <a:r>
              <a:rPr lang="de-DE" altLang="de-DE" dirty="0"/>
              <a:t>Strategie: Profilschärfung im DSB</a:t>
            </a:r>
          </a:p>
          <a:p>
            <a:pPr lvl="1">
              <a:spcBef>
                <a:spcPct val="50000"/>
              </a:spcBef>
              <a:buClr>
                <a:srgbClr val="FF0000"/>
              </a:buClr>
              <a:buFontTx/>
              <a:buChar char="-"/>
            </a:pPr>
            <a:r>
              <a:rPr lang="de-DE" altLang="de-DE" dirty="0"/>
              <a:t>Strategie: Stärkung des </a:t>
            </a:r>
            <a:r>
              <a:rPr lang="de-DE" altLang="de-DE" dirty="0" smtClean="0"/>
              <a:t>positiven </a:t>
            </a:r>
            <a:r>
              <a:rPr lang="de-DE" altLang="de-DE" dirty="0"/>
              <a:t>Bildes der Schützenvereine im DSB </a:t>
            </a:r>
            <a:r>
              <a:rPr lang="de-DE" altLang="de-DE" dirty="0" smtClean="0"/>
              <a:t>und in </a:t>
            </a:r>
            <a:r>
              <a:rPr lang="de-DE" altLang="de-DE" dirty="0"/>
              <a:t>der </a:t>
            </a:r>
            <a:r>
              <a:rPr lang="de-DE" altLang="de-DE" dirty="0" smtClean="0"/>
              <a:t>Öffentlichkeit</a:t>
            </a:r>
          </a:p>
          <a:p>
            <a:pPr lvl="1">
              <a:spcBef>
                <a:spcPct val="50000"/>
              </a:spcBef>
              <a:buClr>
                <a:srgbClr val="FF0000"/>
              </a:buClr>
              <a:buFontTx/>
              <a:buChar char="-"/>
            </a:pPr>
            <a:endParaRPr lang="de-DE" altLang="de-DE" dirty="0"/>
          </a:p>
          <a:p>
            <a:pPr>
              <a:spcBef>
                <a:spcPct val="50000"/>
              </a:spcBef>
              <a:buClr>
                <a:srgbClr val="FF0000"/>
              </a:buClr>
              <a:buFont typeface="Wingdings" pitchFamily="2" charset="2"/>
              <a:buChar char="§"/>
            </a:pPr>
            <a:r>
              <a:rPr lang="de-DE" altLang="de-DE" dirty="0"/>
              <a:t>Stärkung der Vereinsarbeit</a:t>
            </a:r>
          </a:p>
          <a:p>
            <a:pPr lvl="1">
              <a:spcBef>
                <a:spcPct val="50000"/>
              </a:spcBef>
              <a:buClr>
                <a:srgbClr val="FF0000"/>
              </a:buClr>
              <a:buFontTx/>
              <a:buChar char="-"/>
            </a:pPr>
            <a:r>
              <a:rPr lang="de-DE" altLang="de-DE" dirty="0"/>
              <a:t>Strategie: Qualifizierung der ehren- und hauptamtlichen Mitarbeitern/ Mitarbeiterinnen auf allen Ebenen</a:t>
            </a:r>
          </a:p>
          <a:p>
            <a:pPr lvl="1">
              <a:spcBef>
                <a:spcPct val="50000"/>
              </a:spcBef>
              <a:buClr>
                <a:srgbClr val="FF0000"/>
              </a:buClr>
              <a:buFontTx/>
              <a:buChar char="-"/>
            </a:pPr>
            <a:r>
              <a:rPr lang="de-DE" altLang="de-DE" dirty="0"/>
              <a:t>Strategie: Aufgabendefinition der Verbandsebene zur Unterstützung der Vereine</a:t>
            </a:r>
          </a:p>
        </p:txBody>
      </p:sp>
      <p:sp>
        <p:nvSpPr>
          <p:cNvPr id="38917" name="Text Box 4"/>
          <p:cNvSpPr txBox="1">
            <a:spLocks noChangeArrowheads="1"/>
          </p:cNvSpPr>
          <p:nvPr/>
        </p:nvSpPr>
        <p:spPr bwMode="auto">
          <a:xfrm>
            <a:off x="678448" y="501296"/>
            <a:ext cx="796428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b="1" dirty="0"/>
              <a:t>Zielsetzungen und strategische Ausrichtung</a:t>
            </a:r>
          </a:p>
        </p:txBody>
      </p:sp>
      <p:sp>
        <p:nvSpPr>
          <p:cNvPr id="38918" name="Text Box 5"/>
          <p:cNvSpPr txBox="1">
            <a:spLocks noChangeArrowheads="1"/>
          </p:cNvSpPr>
          <p:nvPr/>
        </p:nvSpPr>
        <p:spPr bwMode="auto">
          <a:xfrm>
            <a:off x="684213" y="1120902"/>
            <a:ext cx="796428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dirty="0" smtClean="0">
                <a:solidFill>
                  <a:srgbClr val="4D4D4D"/>
                </a:solidFill>
              </a:rPr>
              <a:t>Teilziele:</a:t>
            </a:r>
            <a:endParaRPr lang="de-DE" altLang="de-DE" sz="2000" dirty="0">
              <a:solidFill>
                <a:srgbClr val="4D4D4D"/>
              </a:solidFill>
            </a:endParaRPr>
          </a:p>
        </p:txBody>
      </p:sp>
      <p:sp>
        <p:nvSpPr>
          <p:cNvPr id="38919" name="Line 7"/>
          <p:cNvSpPr>
            <a:spLocks noChangeShapeType="1"/>
          </p:cNvSpPr>
          <p:nvPr/>
        </p:nvSpPr>
        <p:spPr bwMode="auto">
          <a:xfrm>
            <a:off x="7298883" y="6308725"/>
            <a:ext cx="1834980" cy="0"/>
          </a:xfrm>
          <a:prstGeom prst="line">
            <a:avLst/>
          </a:prstGeom>
          <a:noFill/>
          <a:ln w="381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Tree>
    <p:extLst>
      <p:ext uri="{BB962C8B-B14F-4D97-AF65-F5344CB8AC3E}">
        <p14:creationId xmlns:p14="http://schemas.microsoft.com/office/powerpoint/2010/main" val="136331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wipe(left)">
                                      <p:cBhvr>
                                        <p:cTn id="7" dur="500"/>
                                        <p:tgtEl>
                                          <p:spTgt spid="36045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60451">
                                            <p:txEl>
                                              <p:pRg st="1" end="1"/>
                                            </p:txEl>
                                          </p:spTgt>
                                        </p:tgtEl>
                                        <p:attrNameLst>
                                          <p:attrName>style.visibility</p:attrName>
                                        </p:attrNameLst>
                                      </p:cBhvr>
                                      <p:to>
                                        <p:strVal val="visible"/>
                                      </p:to>
                                    </p:set>
                                    <p:animEffect transition="in" filter="wipe(left)">
                                      <p:cBhvr>
                                        <p:cTn id="10" dur="500"/>
                                        <p:tgtEl>
                                          <p:spTgt spid="360451">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60451">
                                            <p:txEl>
                                              <p:pRg st="2" end="2"/>
                                            </p:txEl>
                                          </p:spTgt>
                                        </p:tgtEl>
                                        <p:attrNameLst>
                                          <p:attrName>style.visibility</p:attrName>
                                        </p:attrNameLst>
                                      </p:cBhvr>
                                      <p:to>
                                        <p:strVal val="visible"/>
                                      </p:to>
                                    </p:set>
                                    <p:animEffect transition="in" filter="wipe(left)">
                                      <p:cBhvr>
                                        <p:cTn id="13" dur="500"/>
                                        <p:tgtEl>
                                          <p:spTgt spid="36045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60451">
                                            <p:txEl>
                                              <p:pRg st="4" end="4"/>
                                            </p:txEl>
                                          </p:spTgt>
                                        </p:tgtEl>
                                        <p:attrNameLst>
                                          <p:attrName>style.visibility</p:attrName>
                                        </p:attrNameLst>
                                      </p:cBhvr>
                                      <p:to>
                                        <p:strVal val="visible"/>
                                      </p:to>
                                    </p:set>
                                    <p:animEffect transition="in" filter="wipe(left)">
                                      <p:cBhvr>
                                        <p:cTn id="18" dur="500"/>
                                        <p:tgtEl>
                                          <p:spTgt spid="360451">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60451">
                                            <p:txEl>
                                              <p:pRg st="5" end="5"/>
                                            </p:txEl>
                                          </p:spTgt>
                                        </p:tgtEl>
                                        <p:attrNameLst>
                                          <p:attrName>style.visibility</p:attrName>
                                        </p:attrNameLst>
                                      </p:cBhvr>
                                      <p:to>
                                        <p:strVal val="visible"/>
                                      </p:to>
                                    </p:set>
                                    <p:animEffect transition="in" filter="wipe(left)">
                                      <p:cBhvr>
                                        <p:cTn id="21" dur="500"/>
                                        <p:tgtEl>
                                          <p:spTgt spid="360451">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60451">
                                            <p:txEl>
                                              <p:pRg st="6" end="6"/>
                                            </p:txEl>
                                          </p:spTgt>
                                        </p:tgtEl>
                                        <p:attrNameLst>
                                          <p:attrName>style.visibility</p:attrName>
                                        </p:attrNameLst>
                                      </p:cBhvr>
                                      <p:to>
                                        <p:strVal val="visible"/>
                                      </p:to>
                                    </p:set>
                                    <p:animEffect transition="in" filter="wipe(left)">
                                      <p:cBhvr>
                                        <p:cTn id="24" dur="500"/>
                                        <p:tgtEl>
                                          <p:spTgt spid="360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txBox="1">
            <a:spLocks noChangeArrowheads="1"/>
          </p:cNvSpPr>
          <p:nvPr/>
        </p:nvSpPr>
        <p:spPr bwMode="auto">
          <a:xfrm>
            <a:off x="684362" y="1484784"/>
            <a:ext cx="7964283"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269875" indent="-269875">
              <a:defRPr>
                <a:solidFill>
                  <a:schemeClr val="tx1"/>
                </a:solidFill>
                <a:latin typeface="Verdana" pitchFamily="34" charset="0"/>
              </a:defRPr>
            </a:lvl1pPr>
            <a:lvl2pPr marL="631825" indent="-174625">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buClr>
                <a:srgbClr val="FF0000"/>
              </a:buClr>
              <a:buFont typeface="Wingdings" pitchFamily="2" charset="2"/>
              <a:buChar char="§"/>
            </a:pPr>
            <a:r>
              <a:rPr lang="de-DE" altLang="de-DE" dirty="0"/>
              <a:t>Bewertung der vorgeschlagenen Maßnahmen durch verschiedene Gruppierungen</a:t>
            </a:r>
          </a:p>
          <a:p>
            <a:pPr>
              <a:spcBef>
                <a:spcPct val="50000"/>
              </a:spcBef>
              <a:buClr>
                <a:srgbClr val="FF0000"/>
              </a:buClr>
              <a:buFont typeface="Wingdings" pitchFamily="2" charset="2"/>
              <a:buChar char="§"/>
            </a:pPr>
            <a:r>
              <a:rPr lang="de-DE" altLang="de-DE" dirty="0"/>
              <a:t>Berücksichtigung der Ergebnisse </a:t>
            </a:r>
          </a:p>
          <a:p>
            <a:pPr lvl="1">
              <a:spcBef>
                <a:spcPct val="50000"/>
              </a:spcBef>
              <a:buClr>
                <a:srgbClr val="FF0000"/>
              </a:buClr>
              <a:buFont typeface="Wingdings" pitchFamily="2" charset="2"/>
              <a:buChar char="§"/>
            </a:pPr>
            <a:r>
              <a:rPr lang="de-DE" altLang="de-DE" dirty="0"/>
              <a:t>aus der Projektgruppe</a:t>
            </a:r>
          </a:p>
          <a:p>
            <a:pPr lvl="1">
              <a:spcBef>
                <a:spcPct val="50000"/>
              </a:spcBef>
              <a:buClr>
                <a:srgbClr val="FF0000"/>
              </a:buClr>
              <a:buFont typeface="Wingdings" pitchFamily="2" charset="2"/>
              <a:buChar char="§"/>
            </a:pPr>
            <a:r>
              <a:rPr lang="de-DE" altLang="de-DE" dirty="0"/>
              <a:t>aus den Landesverbänden (Geschäftsführer und Präsidenten)</a:t>
            </a:r>
          </a:p>
          <a:p>
            <a:pPr lvl="1">
              <a:spcBef>
                <a:spcPct val="50000"/>
              </a:spcBef>
              <a:buClr>
                <a:srgbClr val="FF0000"/>
              </a:buClr>
              <a:buFont typeface="Wingdings" pitchFamily="2" charset="2"/>
              <a:buChar char="§"/>
            </a:pPr>
            <a:r>
              <a:rPr lang="de-DE" altLang="de-DE" dirty="0"/>
              <a:t>aus den Regionalkonferenzen</a:t>
            </a:r>
          </a:p>
          <a:p>
            <a:pPr>
              <a:spcBef>
                <a:spcPct val="50000"/>
              </a:spcBef>
              <a:buClr>
                <a:srgbClr val="FF0000"/>
              </a:buClr>
              <a:buFont typeface="Wingdings" pitchFamily="2" charset="2"/>
              <a:buChar char="§"/>
            </a:pPr>
            <a:r>
              <a:rPr lang="de-DE" altLang="de-DE" dirty="0"/>
              <a:t>Priorisierung und Konkretisierung der </a:t>
            </a:r>
            <a:r>
              <a:rPr lang="de-DE" altLang="de-DE" dirty="0" smtClean="0"/>
              <a:t>Maßnahmen</a:t>
            </a:r>
          </a:p>
          <a:p>
            <a:pPr>
              <a:spcBef>
                <a:spcPct val="50000"/>
              </a:spcBef>
              <a:buClr>
                <a:srgbClr val="FF0000"/>
              </a:buClr>
              <a:buFont typeface="Wingdings" pitchFamily="2" charset="2"/>
              <a:buChar char="§"/>
            </a:pPr>
            <a:endParaRPr lang="de-DE" altLang="de-DE" dirty="0"/>
          </a:p>
        </p:txBody>
      </p:sp>
      <p:sp>
        <p:nvSpPr>
          <p:cNvPr id="40964" name="Text Box 5"/>
          <p:cNvSpPr txBox="1">
            <a:spLocks noChangeArrowheads="1"/>
          </p:cNvSpPr>
          <p:nvPr/>
        </p:nvSpPr>
        <p:spPr bwMode="auto">
          <a:xfrm>
            <a:off x="663933" y="557666"/>
            <a:ext cx="796428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b="1" dirty="0"/>
              <a:t>Vorgehen bei der Erstellung eines Maßnahmenkatalogs</a:t>
            </a:r>
          </a:p>
        </p:txBody>
      </p:sp>
      <p:pic>
        <p:nvPicPr>
          <p:cNvPr id="40965" name="Picture 7" descr="3D_Seite ziehen"/>
          <p:cNvPicPr>
            <a:picLocks noChangeAspect="1" noChangeArrowheads="1"/>
          </p:cNvPicPr>
          <p:nvPr/>
        </p:nvPicPr>
        <p:blipFill>
          <a:blip r:embed="rId3">
            <a:extLst>
              <a:ext uri="{28A0092B-C50C-407E-A947-70E740481C1C}">
                <a14:useLocalDpi xmlns:a14="http://schemas.microsoft.com/office/drawing/2010/main" val="0"/>
              </a:ext>
            </a:extLst>
          </a:blip>
          <a:srcRect t="9451" b="2084"/>
          <a:stretch>
            <a:fillRect/>
          </a:stretch>
        </p:blipFill>
        <p:spPr bwMode="auto">
          <a:xfrm>
            <a:off x="7697537" y="4906964"/>
            <a:ext cx="1452449"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951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2" descr="G:\05_Projekte\_2011_Projekte\Projekte Wirtschaftlicher Geschäftsbetrieb\11-718_DSB_Mitgliederentwicklung\Projektgruppe_09_03_11\IMG_0044.JPG"/>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1314679" y="309719"/>
            <a:ext cx="7362571" cy="5981544"/>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542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Inhaltsplatzhalter 5"/>
          <p:cNvSpPr>
            <a:spLocks noGrp="1"/>
          </p:cNvSpPr>
          <p:nvPr>
            <p:ph idx="1"/>
          </p:nvPr>
        </p:nvSpPr>
        <p:spPr>
          <a:xfrm>
            <a:off x="684362" y="1268760"/>
            <a:ext cx="7964283" cy="4043362"/>
          </a:xfrm>
        </p:spPr>
        <p:txBody>
          <a:bodyPr/>
          <a:lstStyle/>
          <a:p>
            <a:pPr eaLnBrk="1" hangingPunct="1">
              <a:spcBef>
                <a:spcPts val="600"/>
              </a:spcBef>
              <a:spcAft>
                <a:spcPts val="600"/>
              </a:spcAft>
              <a:buClr>
                <a:srgbClr val="FF0000"/>
              </a:buClr>
              <a:buFont typeface="Wingdings" panose="05000000000000000000" pitchFamily="2" charset="2"/>
              <a:buChar char="Ø"/>
            </a:pPr>
            <a:r>
              <a:rPr lang="de-DE" altLang="de-DE" dirty="0" smtClean="0"/>
              <a:t>Auswahl von Ansprechpartnern für das Thema der Mitgliedergewinnung und -bindung in den Landesverbänden (ausgewählt vom Präsidium / von der Geschäftsleitung </a:t>
            </a:r>
            <a:r>
              <a:rPr lang="de-DE" altLang="de-DE" dirty="0" smtClean="0">
                <a:sym typeface="Wingdings" pitchFamily="2" charset="2"/>
              </a:rPr>
              <a:t> Teilnahme an der Projektgruppe Mitgliederentwicklung) – </a:t>
            </a:r>
            <a:r>
              <a:rPr lang="de-DE" altLang="de-DE" dirty="0" smtClean="0">
                <a:solidFill>
                  <a:srgbClr val="FF0000"/>
                </a:solidFill>
                <a:sym typeface="Wingdings" pitchFamily="2" charset="2"/>
              </a:rPr>
              <a:t>erledigt, Ansprechpartner sind in den Landesverbänden benannt</a:t>
            </a:r>
            <a:endParaRPr lang="de-DE" altLang="de-DE" b="1" dirty="0" smtClean="0">
              <a:solidFill>
                <a:srgbClr val="FF0000"/>
              </a:solidFill>
              <a:sym typeface="Wingdings" pitchFamily="2" charset="2"/>
            </a:endParaRPr>
          </a:p>
          <a:p>
            <a:pPr eaLnBrk="1" hangingPunct="1">
              <a:spcBef>
                <a:spcPts val="600"/>
              </a:spcBef>
              <a:spcAft>
                <a:spcPts val="600"/>
              </a:spcAft>
              <a:buClr>
                <a:srgbClr val="FF0000"/>
              </a:buClr>
              <a:buFont typeface="Wingdings" panose="05000000000000000000" pitchFamily="2" charset="2"/>
              <a:buChar char="Ø"/>
            </a:pPr>
            <a:r>
              <a:rPr lang="de-DE" altLang="de-DE" dirty="0" smtClean="0">
                <a:sym typeface="Wingdings" pitchFamily="2" charset="2"/>
              </a:rPr>
              <a:t>Vernetzung des Themas mit der AG Strukturreform und der AG Leistungssport (Gewährleistung durch die AG Leiter) – </a:t>
            </a:r>
            <a:r>
              <a:rPr lang="de-DE" altLang="de-DE" dirty="0" smtClean="0">
                <a:solidFill>
                  <a:srgbClr val="FF0000"/>
                </a:solidFill>
                <a:sym typeface="Wingdings" pitchFamily="2" charset="2"/>
              </a:rPr>
              <a:t>ist eingebunden worden (AG Strukturreform vor 2013 und R. Garmeister als Gast in Bundesausschuss (BA) Sportentwicklung, Breiten- und Trendsport); Einbindung DSB in die AG Mitgliederentwicklung des DOSB</a:t>
            </a:r>
          </a:p>
          <a:p>
            <a:pPr eaLnBrk="1" hangingPunct="1">
              <a:spcBef>
                <a:spcPts val="600"/>
              </a:spcBef>
              <a:spcAft>
                <a:spcPts val="600"/>
              </a:spcAft>
              <a:buClr>
                <a:srgbClr val="FF0000"/>
              </a:buClr>
              <a:buFont typeface="Wingdings" panose="05000000000000000000" pitchFamily="2" charset="2"/>
              <a:buChar char="Ø"/>
            </a:pPr>
            <a:r>
              <a:rPr lang="de-DE" altLang="de-DE" dirty="0" smtClean="0">
                <a:sym typeface="Wingdings" pitchFamily="2" charset="2"/>
              </a:rPr>
              <a:t>Entwicklung einer guten Projektkommunikation (z.B. Nutzung von LV-Zeitungen, Aufbereitung von 1-2 Seiten pro Landesverbandszeitschrift) – Erarbeitung eines Kommunikationsfahrplans  - </a:t>
            </a:r>
            <a:r>
              <a:rPr lang="de-DE" altLang="de-DE" dirty="0" smtClean="0">
                <a:solidFill>
                  <a:srgbClr val="FF0000"/>
                </a:solidFill>
                <a:sym typeface="Wingdings" pitchFamily="2" charset="2"/>
              </a:rPr>
              <a:t>Kommunikation zu dem Thema läuft sehr gut über E-Mail Austausch mit LV-Beauftragten, </a:t>
            </a:r>
            <a:r>
              <a:rPr lang="de-DE" altLang="de-DE" dirty="0" err="1" smtClean="0">
                <a:solidFill>
                  <a:srgbClr val="FF0000"/>
                </a:solidFill>
                <a:sym typeface="Wingdings" pitchFamily="2" charset="2"/>
              </a:rPr>
              <a:t>Newslettermeldungen</a:t>
            </a:r>
            <a:r>
              <a:rPr lang="de-DE" altLang="de-DE" dirty="0" smtClean="0">
                <a:solidFill>
                  <a:srgbClr val="FF0000"/>
                </a:solidFill>
                <a:sym typeface="Wingdings" pitchFamily="2" charset="2"/>
              </a:rPr>
              <a:t>, Homepage, DSZ und LV-Zeitungen</a:t>
            </a:r>
            <a:endParaRPr lang="de-DE" altLang="de-DE" dirty="0" smtClean="0">
              <a:solidFill>
                <a:srgbClr val="FF0000"/>
              </a:solidFill>
            </a:endParaRPr>
          </a:p>
          <a:p>
            <a:pPr eaLnBrk="1" hangingPunct="1">
              <a:spcBef>
                <a:spcPts val="600"/>
              </a:spcBef>
              <a:spcAft>
                <a:spcPts val="600"/>
              </a:spcAft>
              <a:buFont typeface="Wingdings" panose="05000000000000000000" pitchFamily="2" charset="2"/>
              <a:buChar char="Ø"/>
            </a:pPr>
            <a:endParaRPr lang="de-DE" altLang="de-DE" dirty="0" smtClean="0"/>
          </a:p>
        </p:txBody>
      </p:sp>
      <p:sp>
        <p:nvSpPr>
          <p:cNvPr id="5" name="Text Box 5"/>
          <p:cNvSpPr txBox="1">
            <a:spLocks noChangeArrowheads="1"/>
          </p:cNvSpPr>
          <p:nvPr/>
        </p:nvSpPr>
        <p:spPr bwMode="auto">
          <a:xfrm>
            <a:off x="663933" y="557666"/>
            <a:ext cx="796428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b="1" dirty="0" smtClean="0"/>
              <a:t>Voraussetzung für alle Ziele</a:t>
            </a:r>
            <a:endParaRPr lang="de-DE" altLang="de-DE" sz="2000" b="1" dirty="0"/>
          </a:p>
        </p:txBody>
      </p:sp>
    </p:spTree>
    <p:extLst>
      <p:ext uri="{BB962C8B-B14F-4D97-AF65-F5344CB8AC3E}">
        <p14:creationId xmlns:p14="http://schemas.microsoft.com/office/powerpoint/2010/main" val="3368116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Inhaltsplatzhalter 2"/>
          <p:cNvSpPr>
            <a:spLocks noGrp="1"/>
          </p:cNvSpPr>
          <p:nvPr>
            <p:ph idx="1"/>
          </p:nvPr>
        </p:nvSpPr>
        <p:spPr>
          <a:xfrm>
            <a:off x="583325" y="1196752"/>
            <a:ext cx="7805893" cy="4043362"/>
          </a:xfrm>
        </p:spPr>
        <p:txBody>
          <a:bodyPr/>
          <a:lstStyle/>
          <a:p>
            <a:pPr defTabSz="360363" eaLnBrk="1" hangingPunct="1">
              <a:spcBef>
                <a:spcPts val="600"/>
              </a:spcBef>
              <a:spcAft>
                <a:spcPts val="600"/>
              </a:spcAft>
              <a:buClr>
                <a:srgbClr val="FF0000"/>
              </a:buClr>
              <a:buFont typeface="Wingdings" panose="05000000000000000000" pitchFamily="2" charset="2"/>
              <a:buChar char="Ø"/>
            </a:pPr>
            <a:r>
              <a:rPr lang="de-DE" altLang="de-DE" dirty="0" smtClean="0"/>
              <a:t>Ausrichtung „Tag der Schützenvereine in Deutschland“ – </a:t>
            </a:r>
            <a:r>
              <a:rPr lang="de-DE" altLang="de-DE" dirty="0" smtClean="0">
                <a:solidFill>
                  <a:srgbClr val="FF0000"/>
                </a:solidFill>
              </a:rPr>
              <a:t>„Wochenende der Schützenvereine“ wird durchgeführt        </a:t>
            </a:r>
          </a:p>
          <a:p>
            <a:pPr marL="0" indent="0" defTabSz="360363" eaLnBrk="1" hangingPunct="1">
              <a:spcBef>
                <a:spcPts val="600"/>
              </a:spcBef>
              <a:spcAft>
                <a:spcPts val="600"/>
              </a:spcAft>
              <a:buClr>
                <a:srgbClr val="FF0000"/>
              </a:buClr>
              <a:buNone/>
            </a:pPr>
            <a:r>
              <a:rPr lang="de-DE" altLang="de-DE" dirty="0"/>
              <a:t>	</a:t>
            </a:r>
            <a:r>
              <a:rPr lang="de-DE" altLang="de-DE" dirty="0" smtClean="0"/>
              <a:t>evtl. in Kombination mit einer Neuauflage der Jedermann-	Wettkämpfe (</a:t>
            </a:r>
            <a:r>
              <a:rPr lang="de-DE" altLang="de-DE" dirty="0" smtClean="0">
                <a:sym typeface="Wingdings" pitchFamily="2" charset="2"/>
              </a:rPr>
              <a:t>Trimm-Schießen) </a:t>
            </a:r>
            <a:r>
              <a:rPr lang="de-DE" altLang="de-DE" dirty="0" smtClean="0">
                <a:solidFill>
                  <a:srgbClr val="FF0000"/>
                </a:solidFill>
                <a:sym typeface="Wingdings" pitchFamily="2" charset="2"/>
              </a:rPr>
              <a:t>– Vereins-Option</a:t>
            </a:r>
          </a:p>
          <a:p>
            <a:pPr defTabSz="360363" eaLnBrk="1" hangingPunct="1">
              <a:spcBef>
                <a:spcPts val="600"/>
              </a:spcBef>
              <a:spcAft>
                <a:spcPts val="600"/>
              </a:spcAft>
              <a:buClr>
                <a:srgbClr val="FF0000"/>
              </a:buClr>
              <a:buFont typeface="Wingdings" panose="05000000000000000000" pitchFamily="2" charset="2"/>
              <a:buChar char="Ø"/>
            </a:pPr>
            <a:r>
              <a:rPr lang="de-DE" altLang="de-DE" dirty="0" smtClean="0">
                <a:sym typeface="Wingdings" pitchFamily="2" charset="2"/>
              </a:rPr>
              <a:t>Entwicklung einer zentralen Kommunikationsplattform mit Informationen zur Mitgliedergewinnung und –</a:t>
            </a:r>
            <a:r>
              <a:rPr lang="de-DE" altLang="de-DE" dirty="0" err="1" smtClean="0">
                <a:sym typeface="Wingdings" pitchFamily="2" charset="2"/>
              </a:rPr>
              <a:t>bindung</a:t>
            </a:r>
            <a:r>
              <a:rPr lang="de-DE" altLang="de-DE" dirty="0" smtClean="0">
                <a:sym typeface="Wingdings" pitchFamily="2" charset="2"/>
              </a:rPr>
              <a:t> - Aufgreifen zahlreicher Ideen und Anregungen aus dem Maßnahmenplan </a:t>
            </a:r>
            <a:r>
              <a:rPr lang="de-DE" altLang="de-DE" dirty="0" smtClean="0">
                <a:solidFill>
                  <a:srgbClr val="FF0000"/>
                </a:solidFill>
                <a:sym typeface="Wingdings" pitchFamily="2" charset="2"/>
              </a:rPr>
              <a:t>– ist vorhanden: www.ziel-im-visier.de</a:t>
            </a:r>
          </a:p>
          <a:p>
            <a:pPr defTabSz="360363" eaLnBrk="1" hangingPunct="1">
              <a:spcBef>
                <a:spcPts val="600"/>
              </a:spcBef>
              <a:spcAft>
                <a:spcPts val="600"/>
              </a:spcAft>
              <a:buClr>
                <a:srgbClr val="FF0000"/>
              </a:buClr>
              <a:buFont typeface="Wingdings" panose="05000000000000000000" pitchFamily="2" charset="2"/>
              <a:buChar char="Ø"/>
            </a:pPr>
            <a:r>
              <a:rPr lang="de-DE" altLang="de-DE" dirty="0" smtClean="0">
                <a:sym typeface="Wingdings" pitchFamily="2" charset="2"/>
              </a:rPr>
              <a:t>,,Tool-Box“ zur Öffentlichkeitsarbeit und Vereins- und Waffenrecht - Hinweise zur Pressearbeit und Musterartikel sowie Checklisten zur Nutzung 	durch Vereine und Verbände – </a:t>
            </a:r>
            <a:r>
              <a:rPr lang="de-DE" altLang="de-DE" dirty="0" smtClean="0">
                <a:solidFill>
                  <a:srgbClr val="FF0000"/>
                </a:solidFill>
                <a:sym typeface="Wingdings" pitchFamily="2" charset="2"/>
              </a:rPr>
              <a:t>ist vorhanden im Bereich „Service“ auf der Homepage www.ziel-im-visier.de </a:t>
            </a:r>
          </a:p>
          <a:p>
            <a:pPr defTabSz="360363" eaLnBrk="1" hangingPunct="1">
              <a:spcBef>
                <a:spcPts val="600"/>
              </a:spcBef>
              <a:spcAft>
                <a:spcPts val="600"/>
              </a:spcAft>
              <a:buClr>
                <a:srgbClr val="FF0000"/>
              </a:buClr>
              <a:buFont typeface="Wingdings" panose="05000000000000000000" pitchFamily="2" charset="2"/>
              <a:buChar char="Ø"/>
            </a:pPr>
            <a:r>
              <a:rPr lang="de-DE" altLang="de-DE" dirty="0" smtClean="0">
                <a:sym typeface="Wingdings" pitchFamily="2" charset="2"/>
              </a:rPr>
              <a:t>nach innen gerichtete ,,Kampagne“ zur Sensibilisierung für das Thema der Mitgliedergewinnung und –</a:t>
            </a:r>
            <a:r>
              <a:rPr lang="de-DE" altLang="de-DE" dirty="0" err="1" smtClean="0">
                <a:sym typeface="Wingdings" pitchFamily="2" charset="2"/>
              </a:rPr>
              <a:t>bindung</a:t>
            </a:r>
            <a:r>
              <a:rPr lang="de-DE" altLang="de-DE" dirty="0" smtClean="0">
                <a:sym typeface="Wingdings" pitchFamily="2" charset="2"/>
              </a:rPr>
              <a:t> </a:t>
            </a:r>
            <a:r>
              <a:rPr lang="de-DE" altLang="de-DE" dirty="0" smtClean="0">
                <a:solidFill>
                  <a:srgbClr val="FF0000"/>
                </a:solidFill>
                <a:sym typeface="Wingdings" pitchFamily="2" charset="2"/>
              </a:rPr>
              <a:t>– muss intensiviert werden</a:t>
            </a:r>
            <a:endParaRPr lang="de-DE" altLang="de-DE" dirty="0" smtClean="0">
              <a:solidFill>
                <a:srgbClr val="FF0000"/>
              </a:solidFill>
            </a:endParaRPr>
          </a:p>
        </p:txBody>
      </p:sp>
      <p:sp>
        <p:nvSpPr>
          <p:cNvPr id="5" name="Text Box 5"/>
          <p:cNvSpPr txBox="1">
            <a:spLocks noChangeArrowheads="1"/>
          </p:cNvSpPr>
          <p:nvPr/>
        </p:nvSpPr>
        <p:spPr bwMode="auto">
          <a:xfrm>
            <a:off x="663933" y="557666"/>
            <a:ext cx="796428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b="1" dirty="0" smtClean="0"/>
              <a:t>Ziel: Stärkung Mitgliederbindung</a:t>
            </a:r>
            <a:endParaRPr lang="de-DE" altLang="de-DE" sz="2000" b="1" dirty="0"/>
          </a:p>
        </p:txBody>
      </p:sp>
    </p:spTree>
    <p:extLst>
      <p:ext uri="{BB962C8B-B14F-4D97-AF65-F5344CB8AC3E}">
        <p14:creationId xmlns:p14="http://schemas.microsoft.com/office/powerpoint/2010/main" val="1894198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nhaltsplatzhalter 2"/>
          <p:cNvSpPr>
            <a:spLocks noGrp="1"/>
          </p:cNvSpPr>
          <p:nvPr>
            <p:ph idx="1"/>
          </p:nvPr>
        </p:nvSpPr>
        <p:spPr>
          <a:xfrm>
            <a:off x="583325" y="1124744"/>
            <a:ext cx="8237941" cy="4752528"/>
          </a:xfrm>
        </p:spPr>
        <p:txBody>
          <a:bodyPr/>
          <a:lstStyle/>
          <a:p>
            <a:pPr eaLnBrk="1" hangingPunct="1">
              <a:spcBef>
                <a:spcPts val="600"/>
              </a:spcBef>
              <a:spcAft>
                <a:spcPts val="600"/>
              </a:spcAft>
              <a:buClr>
                <a:srgbClr val="FF0000"/>
              </a:buClr>
              <a:buFont typeface="Wingdings" panose="05000000000000000000" pitchFamily="2" charset="2"/>
              <a:buChar char="Ø"/>
            </a:pPr>
            <a:r>
              <a:rPr lang="de-DE" altLang="de-DE" dirty="0" smtClean="0"/>
              <a:t>Ausrichtung „Tag der Schützenvereine in Deutschland“  </a:t>
            </a:r>
            <a:r>
              <a:rPr lang="de-DE" altLang="de-DE" dirty="0" smtClean="0">
                <a:solidFill>
                  <a:srgbClr val="FF0000"/>
                </a:solidFill>
              </a:rPr>
              <a:t>- „Wochenende der Schützenvereine“ wird durchgeführt</a:t>
            </a:r>
            <a:r>
              <a:rPr lang="de-DE" altLang="de-DE" dirty="0" smtClean="0"/>
              <a:t> </a:t>
            </a:r>
          </a:p>
          <a:p>
            <a:pPr eaLnBrk="1" hangingPunct="1">
              <a:spcBef>
                <a:spcPts val="600"/>
              </a:spcBef>
              <a:buClr>
                <a:srgbClr val="FF0000"/>
              </a:buClr>
              <a:buFont typeface="Wingdings" panose="05000000000000000000" pitchFamily="2" charset="2"/>
              <a:buChar char="Ø"/>
            </a:pPr>
            <a:r>
              <a:rPr lang="de-DE" altLang="de-DE" dirty="0" smtClean="0">
                <a:sym typeface="Wingdings" pitchFamily="2" charset="2"/>
              </a:rPr>
              <a:t>Stärkung Bogensport als eigenständige Marke:</a:t>
            </a:r>
          </a:p>
          <a:p>
            <a:pPr marL="758825" lvl="1" indent="-342900" eaLnBrk="1" hangingPunct="1">
              <a:spcBef>
                <a:spcPts val="600"/>
              </a:spcBef>
              <a:buClr>
                <a:srgbClr val="FF0000"/>
              </a:buClr>
              <a:buFont typeface="Wingdings" panose="05000000000000000000" pitchFamily="2" charset="2"/>
              <a:buChar char="Ø"/>
            </a:pPr>
            <a:r>
              <a:rPr lang="de-DE" altLang="de-DE" dirty="0" smtClean="0">
                <a:sym typeface="Wingdings" pitchFamily="2" charset="2"/>
              </a:rPr>
              <a:t>Maßnahmen Richtung Verein:</a:t>
            </a:r>
          </a:p>
          <a:p>
            <a:pPr marL="1254125" lvl="2" indent="-342900">
              <a:spcBef>
                <a:spcPts val="600"/>
              </a:spcBef>
            </a:pPr>
            <a:r>
              <a:rPr lang="de-DE" altLang="de-DE" dirty="0" smtClean="0">
                <a:sym typeface="Wingdings" pitchFamily="2" charset="2"/>
              </a:rPr>
              <a:t>Arbeitshilfen zum „Aufbau einer Bogensparte“ und zur  „Gründung eines Bogensportvereins“- </a:t>
            </a:r>
            <a:r>
              <a:rPr lang="de-DE" altLang="de-DE" dirty="0" smtClean="0">
                <a:solidFill>
                  <a:srgbClr val="FF0000"/>
                </a:solidFill>
                <a:sym typeface="Wingdings" pitchFamily="2" charset="2"/>
              </a:rPr>
              <a:t>ein Seminar pro Jahr wurde schon vor Ziel-im-Visier von der Jugend angeboten; unter Ziel-im-Visier sind es 4 Seminare pro Jahr</a:t>
            </a:r>
          </a:p>
          <a:p>
            <a:pPr marL="1254125" lvl="2" indent="-342900" eaLnBrk="1" hangingPunct="1">
              <a:spcBef>
                <a:spcPts val="600"/>
              </a:spcBef>
              <a:buClr>
                <a:srgbClr val="FF0000"/>
              </a:buClr>
            </a:pPr>
            <a:r>
              <a:rPr lang="de-DE" altLang="de-DE" dirty="0" smtClean="0">
                <a:sym typeface="Wingdings" pitchFamily="2" charset="2"/>
              </a:rPr>
              <a:t>Startpaket Bogensport mit entsprechenden Materialien – </a:t>
            </a:r>
            <a:r>
              <a:rPr lang="de-DE" altLang="de-DE" dirty="0" smtClean="0">
                <a:solidFill>
                  <a:srgbClr val="FF0000"/>
                </a:solidFill>
                <a:sym typeface="Wingdings" pitchFamily="2" charset="2"/>
              </a:rPr>
              <a:t>Vertrag mit einem Partner kurz vor dem Abschluss</a:t>
            </a:r>
          </a:p>
          <a:p>
            <a:pPr marL="1254125" lvl="2" indent="-342900">
              <a:spcBef>
                <a:spcPts val="600"/>
              </a:spcBef>
            </a:pPr>
            <a:r>
              <a:rPr lang="de-DE" altLang="de-DE" dirty="0" smtClean="0">
                <a:sym typeface="Wingdings" pitchFamily="2" charset="2"/>
              </a:rPr>
              <a:t>Ausbildungsoffensive </a:t>
            </a:r>
            <a:r>
              <a:rPr lang="de-DE" altLang="de-DE" dirty="0" smtClean="0">
                <a:solidFill>
                  <a:srgbClr val="FF0000"/>
                </a:solidFill>
                <a:sym typeface="Wingdings" pitchFamily="2" charset="2"/>
              </a:rPr>
              <a:t>– muss noch gestartet werden</a:t>
            </a:r>
            <a:endParaRPr lang="de-DE" altLang="de-DE" dirty="0" smtClean="0">
              <a:sym typeface="Wingdings" pitchFamily="2" charset="2"/>
            </a:endParaRPr>
          </a:p>
          <a:p>
            <a:pPr marL="0" indent="0" eaLnBrk="1" hangingPunct="1">
              <a:spcBef>
                <a:spcPts val="600"/>
              </a:spcBef>
              <a:spcAft>
                <a:spcPts val="600"/>
              </a:spcAft>
              <a:buClr>
                <a:srgbClr val="FF0000"/>
              </a:buClr>
              <a:buNone/>
            </a:pPr>
            <a:endParaRPr lang="de-DE" altLang="de-DE" dirty="0" smtClean="0">
              <a:solidFill>
                <a:srgbClr val="FF0000"/>
              </a:solidFill>
              <a:sym typeface="Wingdings" pitchFamily="2" charset="2"/>
            </a:endParaRPr>
          </a:p>
        </p:txBody>
      </p:sp>
      <p:sp>
        <p:nvSpPr>
          <p:cNvPr id="5" name="Text Box 5"/>
          <p:cNvSpPr txBox="1">
            <a:spLocks noChangeArrowheads="1"/>
          </p:cNvSpPr>
          <p:nvPr/>
        </p:nvSpPr>
        <p:spPr bwMode="auto">
          <a:xfrm>
            <a:off x="663933" y="557666"/>
            <a:ext cx="796428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b="1" dirty="0" smtClean="0"/>
              <a:t>Ziel: Stärkung Mitgliederneugewinnung – Teil I</a:t>
            </a:r>
            <a:endParaRPr lang="de-DE" altLang="de-DE" sz="2000" b="1" dirty="0"/>
          </a:p>
        </p:txBody>
      </p:sp>
    </p:spTree>
    <p:extLst>
      <p:ext uri="{BB962C8B-B14F-4D97-AF65-F5344CB8AC3E}">
        <p14:creationId xmlns:p14="http://schemas.microsoft.com/office/powerpoint/2010/main" val="3750391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nhaltsplatzhalter 2"/>
          <p:cNvSpPr>
            <a:spLocks noGrp="1"/>
          </p:cNvSpPr>
          <p:nvPr>
            <p:ph idx="1"/>
          </p:nvPr>
        </p:nvSpPr>
        <p:spPr>
          <a:xfrm>
            <a:off x="583325" y="1124744"/>
            <a:ext cx="8237941" cy="4752528"/>
          </a:xfrm>
        </p:spPr>
        <p:txBody>
          <a:bodyPr/>
          <a:lstStyle/>
          <a:p>
            <a:pPr marL="431800" indent="-285750">
              <a:spcBef>
                <a:spcPts val="600"/>
              </a:spcBef>
              <a:buFont typeface="Wingdings" panose="05000000000000000000" pitchFamily="2" charset="2"/>
              <a:buChar char="Ø"/>
            </a:pPr>
            <a:r>
              <a:rPr lang="de-DE" altLang="de-DE" dirty="0" smtClean="0">
                <a:sym typeface="Wingdings" pitchFamily="2" charset="2"/>
              </a:rPr>
              <a:t>Maßnahmen Richtung DSB:</a:t>
            </a:r>
          </a:p>
          <a:p>
            <a:pPr marL="752475" indent="-285750">
              <a:spcBef>
                <a:spcPts val="600"/>
              </a:spcBef>
              <a:buFont typeface="Arial" panose="020B0604020202020204" pitchFamily="34" charset="0"/>
              <a:buChar char="•"/>
            </a:pPr>
            <a:r>
              <a:rPr lang="de-DE" altLang="de-DE" dirty="0" smtClean="0">
                <a:sym typeface="Wingdings" pitchFamily="2" charset="2"/>
              </a:rPr>
              <a:t>strukturelle Verankerung im DSB – </a:t>
            </a:r>
            <a:r>
              <a:rPr lang="de-DE" altLang="de-DE" dirty="0" smtClean="0">
                <a:solidFill>
                  <a:srgbClr val="FF0000"/>
                </a:solidFill>
                <a:sym typeface="Wingdings" pitchFamily="2" charset="2"/>
              </a:rPr>
              <a:t>Satzungsänderung „DSB Fachverband für Schieß- und Bogensport“, Verankerung in Gremien (BA Bogensport, Technische Kommission Bogensport)</a:t>
            </a:r>
          </a:p>
          <a:p>
            <a:pPr marL="752475" indent="-285750">
              <a:spcBef>
                <a:spcPts val="600"/>
              </a:spcBef>
              <a:buFont typeface="Arial" panose="020B0604020202020204" pitchFamily="34" charset="0"/>
              <a:buChar char="•"/>
            </a:pPr>
            <a:r>
              <a:rPr lang="de-DE" altLang="de-DE" dirty="0" smtClean="0">
                <a:sym typeface="Wingdings" pitchFamily="2" charset="2"/>
              </a:rPr>
              <a:t>weitere Maßnahmen mit dem Ziel der internen und externen Profilierung – </a:t>
            </a:r>
            <a:r>
              <a:rPr lang="de-DE" altLang="de-DE" dirty="0" smtClean="0">
                <a:solidFill>
                  <a:srgbClr val="FF0000"/>
                </a:solidFill>
                <a:sym typeface="Wingdings" pitchFamily="2" charset="2"/>
              </a:rPr>
              <a:t>muss noch erfolgen</a:t>
            </a:r>
          </a:p>
          <a:p>
            <a:pPr marL="488950" indent="-342900">
              <a:spcBef>
                <a:spcPts val="600"/>
              </a:spcBef>
              <a:buFont typeface="Wingdings" panose="05000000000000000000" pitchFamily="2" charset="2"/>
              <a:buChar char="Ø"/>
            </a:pPr>
            <a:r>
              <a:rPr lang="de-DE" altLang="de-DE" dirty="0" smtClean="0">
                <a:solidFill>
                  <a:srgbClr val="FF0000"/>
                </a:solidFill>
                <a:sym typeface="Wingdings" pitchFamily="2" charset="2"/>
              </a:rPr>
              <a:t>Maßnahmen Richtung Landesverbände:</a:t>
            </a:r>
          </a:p>
          <a:p>
            <a:pPr marL="701675" lvl="1" indent="-285750">
              <a:spcBef>
                <a:spcPts val="600"/>
              </a:spcBef>
              <a:buFont typeface="Arial" panose="020B0604020202020204" pitchFamily="34" charset="0"/>
              <a:buChar char="•"/>
            </a:pPr>
            <a:r>
              <a:rPr lang="de-DE" altLang="de-DE" dirty="0" smtClean="0">
                <a:solidFill>
                  <a:srgbClr val="FF0000"/>
                </a:solidFill>
                <a:sym typeface="Wingdings" pitchFamily="2" charset="2"/>
              </a:rPr>
              <a:t>Strukturelle Änderungen (Verankerung des Bogensports mit gleichberechtigtem Sportleiter; „Schießsport und Bogensport auf Augenhöhe“) auf Landesebene fortsetzen</a:t>
            </a:r>
          </a:p>
          <a:p>
            <a:pPr eaLnBrk="1" hangingPunct="1">
              <a:spcBef>
                <a:spcPts val="600"/>
              </a:spcBef>
              <a:spcAft>
                <a:spcPts val="600"/>
              </a:spcAft>
              <a:buClr>
                <a:srgbClr val="FF0000"/>
              </a:buClr>
              <a:buFont typeface="Wingdings" panose="05000000000000000000" pitchFamily="2" charset="2"/>
              <a:buChar char="Ø"/>
            </a:pPr>
            <a:r>
              <a:rPr lang="de-DE" altLang="de-DE" dirty="0" smtClean="0">
                <a:sym typeface="Wingdings" pitchFamily="2" charset="2"/>
              </a:rPr>
              <a:t>Weitere Umsetzung von Lichtschießen? (evtl. nationales Event?)</a:t>
            </a:r>
          </a:p>
          <a:p>
            <a:pPr lvl="2">
              <a:spcBef>
                <a:spcPts val="600"/>
              </a:spcBef>
              <a:spcAft>
                <a:spcPts val="600"/>
              </a:spcAft>
              <a:buFont typeface="Wingdings" panose="05000000000000000000" pitchFamily="2" charset="2"/>
              <a:buChar char="Ø"/>
            </a:pPr>
            <a:r>
              <a:rPr lang="de-DE" altLang="de-DE" dirty="0" smtClean="0">
                <a:solidFill>
                  <a:srgbClr val="FF0000"/>
                </a:solidFill>
                <a:sym typeface="Wingdings" pitchFamily="2" charset="2"/>
              </a:rPr>
              <a:t>BA Sportentwicklung - Projekt bei der DM in München – Förderung des Kinder- und Jugendbereichs unter Berücksichtigung der Persönlichkeitsentwicklung</a:t>
            </a:r>
          </a:p>
          <a:p>
            <a:pPr lvl="2">
              <a:spcBef>
                <a:spcPts val="600"/>
              </a:spcBef>
              <a:spcAft>
                <a:spcPts val="600"/>
              </a:spcAft>
              <a:buFont typeface="Wingdings" panose="05000000000000000000" pitchFamily="2" charset="2"/>
              <a:buChar char="Ø"/>
            </a:pPr>
            <a:r>
              <a:rPr lang="de-DE" altLang="de-DE" dirty="0" smtClean="0">
                <a:solidFill>
                  <a:srgbClr val="FF0000"/>
                </a:solidFill>
                <a:sym typeface="Wingdings" pitchFamily="2" charset="2"/>
              </a:rPr>
              <a:t>Gerätepool ist vom DSB angeschafft worden und wird für Veranstaltungen in den Vereinen ausgeliehen</a:t>
            </a:r>
          </a:p>
          <a:p>
            <a:pPr eaLnBrk="1" hangingPunct="1">
              <a:spcBef>
                <a:spcPts val="600"/>
              </a:spcBef>
              <a:spcAft>
                <a:spcPts val="600"/>
              </a:spcAft>
              <a:buClr>
                <a:srgbClr val="FF0000"/>
              </a:buClr>
              <a:buFont typeface="Wingdings" panose="05000000000000000000" pitchFamily="2" charset="2"/>
              <a:buChar char="Ø"/>
            </a:pPr>
            <a:endParaRPr lang="de-DE" altLang="de-DE" dirty="0" smtClean="0">
              <a:solidFill>
                <a:srgbClr val="FF0000"/>
              </a:solidFill>
              <a:sym typeface="Wingdings" pitchFamily="2" charset="2"/>
            </a:endParaRPr>
          </a:p>
        </p:txBody>
      </p:sp>
      <p:sp>
        <p:nvSpPr>
          <p:cNvPr id="5" name="Text Box 5"/>
          <p:cNvSpPr txBox="1">
            <a:spLocks noChangeArrowheads="1"/>
          </p:cNvSpPr>
          <p:nvPr/>
        </p:nvSpPr>
        <p:spPr bwMode="auto">
          <a:xfrm>
            <a:off x="663933" y="557666"/>
            <a:ext cx="796428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b="1" dirty="0" smtClean="0"/>
              <a:t>Ziel: Stärkung Mitgliederneugewinnung – Teil II</a:t>
            </a:r>
            <a:endParaRPr lang="de-DE" altLang="de-DE" sz="2000" b="1" dirty="0"/>
          </a:p>
        </p:txBody>
      </p:sp>
    </p:spTree>
    <p:extLst>
      <p:ext uri="{BB962C8B-B14F-4D97-AF65-F5344CB8AC3E}">
        <p14:creationId xmlns:p14="http://schemas.microsoft.com/office/powerpoint/2010/main" val="2011656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83325" y="1185838"/>
            <a:ext cx="8237941" cy="4043362"/>
          </a:xfrm>
        </p:spPr>
        <p:txBody>
          <a:bodyPr/>
          <a:lstStyle/>
          <a:p>
            <a:pPr eaLnBrk="1" hangingPunct="1">
              <a:spcBef>
                <a:spcPts val="600"/>
              </a:spcBef>
              <a:spcAft>
                <a:spcPts val="600"/>
              </a:spcAft>
              <a:buClr>
                <a:srgbClr val="FF0000"/>
              </a:buClr>
              <a:buFont typeface="Wingdings" panose="05000000000000000000" pitchFamily="2" charset="2"/>
              <a:buChar char="Ø"/>
              <a:defRPr/>
            </a:pPr>
            <a:r>
              <a:rPr lang="de-DE" dirty="0"/>
              <a:t>Schaffung Markenwelt </a:t>
            </a:r>
            <a:r>
              <a:rPr lang="de-DE" dirty="0" smtClean="0"/>
              <a:t>DSB </a:t>
            </a:r>
            <a:endParaRPr lang="de-DE" dirty="0">
              <a:solidFill>
                <a:srgbClr val="FF0000"/>
              </a:solidFill>
            </a:endParaRPr>
          </a:p>
          <a:p>
            <a:pPr lvl="1">
              <a:spcBef>
                <a:spcPts val="600"/>
              </a:spcBef>
              <a:spcAft>
                <a:spcPts val="600"/>
              </a:spcAft>
              <a:buFont typeface="Wingdings" panose="05000000000000000000" pitchFamily="2" charset="2"/>
              <a:buChar char="Ø"/>
              <a:defRPr/>
            </a:pPr>
            <a:r>
              <a:rPr lang="de-DE" dirty="0" smtClean="0">
                <a:solidFill>
                  <a:srgbClr val="FF0000"/>
                </a:solidFill>
              </a:rPr>
              <a:t>DOSB Zertifikat „Sport pro Gesundheit“ wird in Richtung Bogensport angestrebt; Ausbildung zum Trainer B Prävention  soll ermöglicht werden;</a:t>
            </a:r>
          </a:p>
          <a:p>
            <a:pPr lvl="1">
              <a:spcBef>
                <a:spcPts val="600"/>
              </a:spcBef>
              <a:spcAft>
                <a:spcPts val="600"/>
              </a:spcAft>
              <a:buFont typeface="Wingdings" panose="05000000000000000000" pitchFamily="2" charset="2"/>
              <a:buChar char="Ø"/>
              <a:defRPr/>
            </a:pPr>
            <a:r>
              <a:rPr lang="de-DE" dirty="0" smtClean="0">
                <a:solidFill>
                  <a:srgbClr val="FF0000"/>
                </a:solidFill>
              </a:rPr>
              <a:t>Schaffung von Marken denkbar (für Bogensport, für Senioren, für Jugendarbeit, </a:t>
            </a:r>
            <a:r>
              <a:rPr lang="de-DE" dirty="0">
                <a:solidFill>
                  <a:srgbClr val="FF0000"/>
                </a:solidFill>
              </a:rPr>
              <a:t>L</a:t>
            </a:r>
            <a:r>
              <a:rPr lang="de-DE" dirty="0" smtClean="0">
                <a:solidFill>
                  <a:srgbClr val="FF0000"/>
                </a:solidFill>
              </a:rPr>
              <a:t>eistungssport, Schießsport, Brauchtum, soziales Engagement …. ) – Frage, wie das erfüllt (Leistungskatalog für Zertifikat) und wie das kontrolliert werden kann (Auditvorgaben)</a:t>
            </a:r>
            <a:endParaRPr lang="de-DE" dirty="0">
              <a:solidFill>
                <a:srgbClr val="FF0000"/>
              </a:solidFill>
            </a:endParaRPr>
          </a:p>
          <a:p>
            <a:pPr eaLnBrk="1" hangingPunct="1">
              <a:spcBef>
                <a:spcPts val="600"/>
              </a:spcBef>
              <a:spcAft>
                <a:spcPts val="600"/>
              </a:spcAft>
              <a:buClr>
                <a:srgbClr val="FF0000"/>
              </a:buClr>
              <a:buFont typeface="Wingdings" panose="05000000000000000000" pitchFamily="2" charset="2"/>
              <a:buChar char="Ø"/>
              <a:defRPr/>
            </a:pPr>
            <a:r>
              <a:rPr lang="de-DE" dirty="0">
                <a:sym typeface="Wingdings" pitchFamily="2" charset="2"/>
              </a:rPr>
              <a:t>Entwicklung eines </a:t>
            </a:r>
            <a:r>
              <a:rPr lang="de-DE" dirty="0" smtClean="0">
                <a:sym typeface="Wingdings" pitchFamily="2" charset="2"/>
              </a:rPr>
              <a:t>Markenkonzeptes </a:t>
            </a:r>
            <a:r>
              <a:rPr lang="de-DE" dirty="0">
                <a:solidFill>
                  <a:srgbClr val="FF0000"/>
                </a:solidFill>
                <a:sym typeface="Wingdings" pitchFamily="2" charset="2"/>
              </a:rPr>
              <a:t>Leistungskatalog für </a:t>
            </a:r>
            <a:r>
              <a:rPr lang="de-DE" dirty="0" smtClean="0">
                <a:solidFill>
                  <a:srgbClr val="FF0000"/>
                </a:solidFill>
                <a:sym typeface="Wingdings" pitchFamily="2" charset="2"/>
              </a:rPr>
              <a:t>einzelne Zertifikate muss noch erstellt werden</a:t>
            </a:r>
            <a:endParaRPr lang="de-DE" dirty="0">
              <a:solidFill>
                <a:srgbClr val="FF0000"/>
              </a:solidFill>
              <a:sym typeface="Wingdings" pitchFamily="2" charset="2"/>
            </a:endParaRPr>
          </a:p>
          <a:p>
            <a:pPr eaLnBrk="1" hangingPunct="1">
              <a:spcBef>
                <a:spcPts val="600"/>
              </a:spcBef>
              <a:spcAft>
                <a:spcPts val="600"/>
              </a:spcAft>
              <a:buClr>
                <a:srgbClr val="FF0000"/>
              </a:buClr>
              <a:buFont typeface="Wingdings" panose="05000000000000000000" pitchFamily="2" charset="2"/>
              <a:buChar char="Ø"/>
              <a:defRPr/>
            </a:pPr>
            <a:r>
              <a:rPr lang="de-DE" dirty="0">
                <a:sym typeface="Wingdings" pitchFamily="2" charset="2"/>
              </a:rPr>
              <a:t>Marke „Schützenverein im DSB</a:t>
            </a:r>
            <a:r>
              <a:rPr lang="de-DE" dirty="0" smtClean="0">
                <a:sym typeface="Wingdings" pitchFamily="2" charset="2"/>
              </a:rPr>
              <a:t>“ </a:t>
            </a:r>
            <a:r>
              <a:rPr lang="de-DE" dirty="0">
                <a:solidFill>
                  <a:srgbClr val="FF0000"/>
                </a:solidFill>
                <a:sym typeface="Wingdings" pitchFamily="2" charset="2"/>
              </a:rPr>
              <a:t>Leistungskatalog muss noch erstellt werden</a:t>
            </a:r>
          </a:p>
        </p:txBody>
      </p:sp>
      <p:sp>
        <p:nvSpPr>
          <p:cNvPr id="4" name="Text Box 5"/>
          <p:cNvSpPr txBox="1">
            <a:spLocks noChangeArrowheads="1"/>
          </p:cNvSpPr>
          <p:nvPr/>
        </p:nvSpPr>
        <p:spPr bwMode="auto">
          <a:xfrm>
            <a:off x="663933" y="557666"/>
            <a:ext cx="796428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b="1" dirty="0" smtClean="0"/>
              <a:t>Ziel: Interne und externe Profilierung – Teil I</a:t>
            </a:r>
            <a:endParaRPr lang="de-DE" altLang="de-DE" sz="2000" b="1" dirty="0"/>
          </a:p>
        </p:txBody>
      </p:sp>
    </p:spTree>
    <p:extLst>
      <p:ext uri="{BB962C8B-B14F-4D97-AF65-F5344CB8AC3E}">
        <p14:creationId xmlns:p14="http://schemas.microsoft.com/office/powerpoint/2010/main" val="2520233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83325" y="1185838"/>
            <a:ext cx="8237941" cy="4043362"/>
          </a:xfrm>
        </p:spPr>
        <p:txBody>
          <a:bodyPr/>
          <a:lstStyle/>
          <a:p>
            <a:pPr eaLnBrk="1" hangingPunct="1">
              <a:spcBef>
                <a:spcPts val="600"/>
              </a:spcBef>
              <a:spcAft>
                <a:spcPts val="600"/>
              </a:spcAft>
              <a:buClr>
                <a:srgbClr val="FF0000"/>
              </a:buClr>
              <a:buFont typeface="Wingdings" panose="05000000000000000000" pitchFamily="2" charset="2"/>
              <a:buChar char="Ø"/>
              <a:defRPr/>
            </a:pPr>
            <a:r>
              <a:rPr lang="de-DE" dirty="0" smtClean="0">
                <a:sym typeface="Wingdings" pitchFamily="2" charset="2"/>
              </a:rPr>
              <a:t>Überlegungen </a:t>
            </a:r>
            <a:r>
              <a:rPr lang="de-DE" dirty="0">
                <a:sym typeface="Wingdings" pitchFamily="2" charset="2"/>
              </a:rPr>
              <a:t>zum weiteren Umgang mit einer Marke „Bogensport“?</a:t>
            </a:r>
          </a:p>
          <a:p>
            <a:pPr lvl="1" eaLnBrk="1" hangingPunct="1">
              <a:spcBef>
                <a:spcPts val="600"/>
              </a:spcBef>
              <a:spcAft>
                <a:spcPts val="600"/>
              </a:spcAft>
              <a:buClr>
                <a:srgbClr val="FF0000"/>
              </a:buClr>
              <a:buFont typeface="Wingdings" panose="05000000000000000000" pitchFamily="2" charset="2"/>
              <a:buChar char="Ø"/>
              <a:defRPr/>
            </a:pPr>
            <a:r>
              <a:rPr lang="de-DE" dirty="0" smtClean="0">
                <a:solidFill>
                  <a:srgbClr val="4D4D4D"/>
                </a:solidFill>
                <a:sym typeface="Wingdings" pitchFamily="2" charset="2"/>
              </a:rPr>
              <a:t>Bogensport Deutschland (als eigene Marke) – </a:t>
            </a:r>
            <a:r>
              <a:rPr lang="de-DE" dirty="0" smtClean="0">
                <a:solidFill>
                  <a:srgbClr val="FF0000"/>
                </a:solidFill>
                <a:sym typeface="Wingdings" pitchFamily="2" charset="2"/>
              </a:rPr>
              <a:t>Internetseite DSB – evtl. Trennung Schießsport- und Bogensportbereich (u.a. strukturellen und Vermarktungsgründen); siehe auch vorhergehende Seite</a:t>
            </a:r>
          </a:p>
          <a:p>
            <a:pPr lvl="1" eaLnBrk="1" hangingPunct="1">
              <a:spcBef>
                <a:spcPts val="600"/>
              </a:spcBef>
              <a:spcAft>
                <a:spcPts val="600"/>
              </a:spcAft>
              <a:buClr>
                <a:srgbClr val="FF0000"/>
              </a:buClr>
              <a:buFont typeface="Wingdings" panose="05000000000000000000" pitchFamily="2" charset="2"/>
              <a:buChar char="Ø"/>
              <a:defRPr/>
            </a:pPr>
            <a:r>
              <a:rPr lang="de-DE" dirty="0" smtClean="0">
                <a:solidFill>
                  <a:srgbClr val="4D4D4D"/>
                </a:solidFill>
                <a:sym typeface="Wingdings" pitchFamily="2" charset="2"/>
              </a:rPr>
              <a:t>Untertitel zum DSB „Fachverband für Schießen und Bogensport (und Tradition)“ </a:t>
            </a:r>
            <a:r>
              <a:rPr lang="de-DE" dirty="0" smtClean="0">
                <a:solidFill>
                  <a:srgbClr val="FF0000"/>
                </a:solidFill>
                <a:sym typeface="Wingdings" pitchFamily="2" charset="2"/>
              </a:rPr>
              <a:t>wurde mit der Satzungsänderung 2013 umgesetzt „DSB – Fachverband für Schieß- und Bogensport“</a:t>
            </a:r>
          </a:p>
          <a:p>
            <a:pPr eaLnBrk="1" hangingPunct="1">
              <a:spcBef>
                <a:spcPts val="600"/>
              </a:spcBef>
              <a:spcAft>
                <a:spcPts val="600"/>
              </a:spcAft>
              <a:buClr>
                <a:srgbClr val="FF0000"/>
              </a:buClr>
              <a:buFont typeface="Wingdings" panose="05000000000000000000" pitchFamily="2" charset="2"/>
              <a:buChar char="Ø"/>
              <a:defRPr/>
            </a:pPr>
            <a:r>
              <a:rPr lang="de-DE" dirty="0" smtClean="0">
                <a:sym typeface="Wingdings" pitchFamily="2" charset="2"/>
              </a:rPr>
              <a:t>Initiative „Schützenhilfe“ und „Stille Stars“ </a:t>
            </a:r>
            <a:r>
              <a:rPr lang="de-DE" dirty="0" smtClean="0">
                <a:solidFill>
                  <a:srgbClr val="FF0000"/>
                </a:solidFill>
                <a:sym typeface="Wingdings" pitchFamily="2" charset="2"/>
              </a:rPr>
              <a:t>– wird umgesetzt, aber mit sehr nachlassendem Interesse / geringe Bewerberzahl  -  Bitte an die Landesverbände, die Aktionen zu unterstützen und zu Meldungen an den DSB zu animieren</a:t>
            </a:r>
          </a:p>
        </p:txBody>
      </p:sp>
      <p:sp>
        <p:nvSpPr>
          <p:cNvPr id="4" name="Text Box 5"/>
          <p:cNvSpPr txBox="1">
            <a:spLocks noChangeArrowheads="1"/>
          </p:cNvSpPr>
          <p:nvPr/>
        </p:nvSpPr>
        <p:spPr bwMode="auto">
          <a:xfrm>
            <a:off x="663933" y="557666"/>
            <a:ext cx="796428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b="1" dirty="0" smtClean="0"/>
              <a:t>Ziel: Interne und externe Profilierung – Teil II</a:t>
            </a:r>
            <a:endParaRPr lang="de-DE" altLang="de-DE" sz="2000" b="1" dirty="0"/>
          </a:p>
        </p:txBody>
      </p:sp>
    </p:spTree>
    <p:extLst>
      <p:ext uri="{BB962C8B-B14F-4D97-AF65-F5344CB8AC3E}">
        <p14:creationId xmlns:p14="http://schemas.microsoft.com/office/powerpoint/2010/main" val="1921002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89858" y="1185838"/>
            <a:ext cx="7964283" cy="4043362"/>
          </a:xfrm>
        </p:spPr>
        <p:txBody>
          <a:bodyPr/>
          <a:lstStyle/>
          <a:p>
            <a:pPr eaLnBrk="1" hangingPunct="1">
              <a:spcBef>
                <a:spcPts val="600"/>
              </a:spcBef>
              <a:spcAft>
                <a:spcPts val="600"/>
              </a:spcAft>
              <a:buClr>
                <a:srgbClr val="FF0000"/>
              </a:buClr>
              <a:buFont typeface="Wingdings" panose="05000000000000000000" pitchFamily="2" charset="2"/>
              <a:buChar char="Ø"/>
              <a:defRPr/>
            </a:pPr>
            <a:r>
              <a:rPr lang="de-DE" dirty="0" smtClean="0"/>
              <a:t>Entlastung von Verwaltungstätigkeit durch Unterstützung der Vereine und </a:t>
            </a:r>
            <a:r>
              <a:rPr lang="de-DE" dirty="0" err="1" smtClean="0"/>
              <a:t>Ent</a:t>
            </a:r>
            <a:r>
              <a:rPr lang="de-DE" dirty="0" smtClean="0"/>
              <a:t>-Bürokratisierung </a:t>
            </a:r>
            <a:r>
              <a:rPr lang="de-DE" dirty="0" smtClean="0">
                <a:solidFill>
                  <a:srgbClr val="FF0000"/>
                </a:solidFill>
              </a:rPr>
              <a:t>– Serviceseite auf der Homepage www.ziel-im-visier.de </a:t>
            </a:r>
            <a:r>
              <a:rPr lang="de-DE" dirty="0" smtClean="0">
                <a:solidFill>
                  <a:srgbClr val="FF0000"/>
                </a:solidFill>
                <a:sym typeface="Wingdings" panose="05000000000000000000" pitchFamily="2" charset="2"/>
              </a:rPr>
              <a:t> viele Hilfestellungen</a:t>
            </a:r>
          </a:p>
          <a:p>
            <a:pPr eaLnBrk="1" hangingPunct="1">
              <a:spcBef>
                <a:spcPts val="600"/>
              </a:spcBef>
              <a:spcAft>
                <a:spcPts val="600"/>
              </a:spcAft>
              <a:buClr>
                <a:srgbClr val="FF0000"/>
              </a:buClr>
              <a:buFont typeface="Wingdings" panose="05000000000000000000" pitchFamily="2" charset="2"/>
              <a:buChar char="Ø"/>
              <a:defRPr/>
            </a:pPr>
            <a:r>
              <a:rPr lang="de-DE" dirty="0" smtClean="0">
                <a:sym typeface="Wingdings" pitchFamily="2" charset="2"/>
              </a:rPr>
              <a:t>Qualifizierung </a:t>
            </a:r>
            <a:r>
              <a:rPr lang="de-DE" dirty="0" smtClean="0">
                <a:sym typeface="Wingdings" pitchFamily="2" charset="2"/>
              </a:rPr>
              <a:t>ehrenamtlicher Funktionsträger ( regional) – </a:t>
            </a:r>
            <a:r>
              <a:rPr lang="de-DE" dirty="0" smtClean="0">
                <a:solidFill>
                  <a:srgbClr val="FF0000"/>
                </a:solidFill>
                <a:sym typeface="Wingdings" pitchFamily="2" charset="2"/>
              </a:rPr>
              <a:t>wird von der Bundesebene zur Zeit nicht übernommen, liegt in der Verantwortung der Landesverbände; Idee: DSB schult Vertreter aller Landesverbände ( Train </a:t>
            </a:r>
            <a:r>
              <a:rPr lang="de-DE" dirty="0" err="1" smtClean="0">
                <a:solidFill>
                  <a:srgbClr val="FF0000"/>
                </a:solidFill>
                <a:sym typeface="Wingdings" pitchFamily="2" charset="2"/>
              </a:rPr>
              <a:t>the</a:t>
            </a:r>
            <a:r>
              <a:rPr lang="de-DE" dirty="0" smtClean="0">
                <a:solidFill>
                  <a:srgbClr val="FF0000"/>
                </a:solidFill>
                <a:sym typeface="Wingdings" pitchFamily="2" charset="2"/>
              </a:rPr>
              <a:t> Trainer), die die Qualifizierung Ehrenamtlicher auf Landesverbandsebene übernehmen können, </a:t>
            </a:r>
            <a:r>
              <a:rPr lang="de-DE" dirty="0" smtClean="0">
                <a:solidFill>
                  <a:srgbClr val="FF0000"/>
                </a:solidFill>
                <a:sym typeface="Wingdings" pitchFamily="2" charset="2"/>
              </a:rPr>
              <a:t>z.B. auf </a:t>
            </a:r>
            <a:r>
              <a:rPr lang="de-DE" dirty="0" smtClean="0">
                <a:solidFill>
                  <a:srgbClr val="FF0000"/>
                </a:solidFill>
                <a:sym typeface="Wingdings" pitchFamily="2" charset="2"/>
              </a:rPr>
              <a:t>Basis der jetzigen Ausbildung vom Bayerischen Sportschützenbund</a:t>
            </a:r>
          </a:p>
          <a:p>
            <a:pPr eaLnBrk="1" hangingPunct="1">
              <a:spcBef>
                <a:spcPts val="600"/>
              </a:spcBef>
              <a:spcAft>
                <a:spcPts val="600"/>
              </a:spcAft>
              <a:buClr>
                <a:srgbClr val="FF0000"/>
              </a:buClr>
              <a:buFont typeface="Wingdings" panose="05000000000000000000" pitchFamily="2" charset="2"/>
              <a:buChar char="Ø"/>
              <a:defRPr/>
            </a:pPr>
            <a:r>
              <a:rPr lang="de-DE" dirty="0" smtClean="0">
                <a:sym typeface="Wingdings" pitchFamily="2" charset="2"/>
              </a:rPr>
              <a:t>Einsatz von „Vereinsmanagern / -beratern“ – </a:t>
            </a:r>
            <a:r>
              <a:rPr lang="de-DE" dirty="0" smtClean="0">
                <a:solidFill>
                  <a:srgbClr val="FF0000"/>
                </a:solidFill>
                <a:sym typeface="Wingdings" pitchFamily="2" charset="2"/>
              </a:rPr>
              <a:t>noch offen</a:t>
            </a:r>
          </a:p>
          <a:p>
            <a:pPr eaLnBrk="1" hangingPunct="1">
              <a:spcBef>
                <a:spcPts val="600"/>
              </a:spcBef>
              <a:spcAft>
                <a:spcPts val="600"/>
              </a:spcAft>
              <a:buClr>
                <a:srgbClr val="FF0000"/>
              </a:buClr>
              <a:buFont typeface="Wingdings" panose="05000000000000000000" pitchFamily="2" charset="2"/>
              <a:buChar char="Ø"/>
              <a:defRPr/>
            </a:pPr>
            <a:r>
              <a:rPr lang="de-DE" dirty="0" smtClean="0">
                <a:sym typeface="Wingdings" pitchFamily="2" charset="2"/>
              </a:rPr>
              <a:t>Einbindung des Themas der Mitgliederentwicklung in die Übungsleiter Aus- / Fort- und Weiterbildung – </a:t>
            </a:r>
            <a:r>
              <a:rPr lang="de-DE" dirty="0" smtClean="0">
                <a:solidFill>
                  <a:srgbClr val="FF0000"/>
                </a:solidFill>
                <a:sym typeface="Wingdings" pitchFamily="2" charset="2"/>
              </a:rPr>
              <a:t>noch offen</a:t>
            </a:r>
          </a:p>
          <a:p>
            <a:pPr>
              <a:spcBef>
                <a:spcPts val="600"/>
              </a:spcBef>
              <a:spcAft>
                <a:spcPts val="600"/>
              </a:spcAft>
              <a:buFont typeface="Wingdings" panose="05000000000000000000" pitchFamily="2" charset="2"/>
              <a:buChar char="Ø"/>
              <a:defRPr/>
            </a:pPr>
            <a:r>
              <a:rPr lang="de-DE" dirty="0" smtClean="0">
                <a:sym typeface="Wingdings" pitchFamily="2" charset="2"/>
              </a:rPr>
              <a:t>Erarbeitung von Stellenbeschreibungen für Funktionsträger in den Vereinen </a:t>
            </a:r>
            <a:r>
              <a:rPr lang="de-DE" dirty="0" smtClean="0">
                <a:solidFill>
                  <a:srgbClr val="FF0000"/>
                </a:solidFill>
                <a:sym typeface="Wingdings" pitchFamily="2" charset="2"/>
              </a:rPr>
              <a:t>– ist zum Teil in den Checklisten auf der Homepage </a:t>
            </a:r>
            <a:r>
              <a:rPr lang="de-DE" dirty="0" smtClean="0">
                <a:solidFill>
                  <a:srgbClr val="FF0000"/>
                </a:solidFill>
                <a:sym typeface="Wingdings" pitchFamily="2" charset="2"/>
              </a:rPr>
              <a:t>vorhanden </a:t>
            </a:r>
            <a:r>
              <a:rPr lang="de-DE" dirty="0">
                <a:solidFill>
                  <a:srgbClr val="FF0000"/>
                </a:solidFill>
                <a:sym typeface="Wingdings" panose="05000000000000000000" pitchFamily="2" charset="2"/>
              </a:rPr>
              <a:t> </a:t>
            </a:r>
            <a:r>
              <a:rPr lang="de-DE" dirty="0" smtClean="0">
                <a:solidFill>
                  <a:srgbClr val="FF0000"/>
                </a:solidFill>
                <a:sym typeface="Wingdings" panose="05000000000000000000" pitchFamily="2" charset="2"/>
              </a:rPr>
              <a:t>Serviceseite</a:t>
            </a:r>
            <a:endParaRPr lang="de-DE" dirty="0" smtClean="0">
              <a:solidFill>
                <a:srgbClr val="FF0000"/>
              </a:solidFill>
              <a:sym typeface="Wingdings" pitchFamily="2" charset="2"/>
            </a:endParaRPr>
          </a:p>
        </p:txBody>
      </p:sp>
      <p:sp>
        <p:nvSpPr>
          <p:cNvPr id="4" name="Text Box 5"/>
          <p:cNvSpPr txBox="1">
            <a:spLocks noChangeArrowheads="1"/>
          </p:cNvSpPr>
          <p:nvPr/>
        </p:nvSpPr>
        <p:spPr bwMode="auto">
          <a:xfrm>
            <a:off x="663933" y="557666"/>
            <a:ext cx="796428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b="1" dirty="0" smtClean="0"/>
              <a:t>Ziel: Stärkung Vereinsarbeit</a:t>
            </a:r>
            <a:endParaRPr lang="de-DE" altLang="de-DE" sz="2000" b="1" dirty="0"/>
          </a:p>
        </p:txBody>
      </p:sp>
    </p:spTree>
    <p:extLst>
      <p:ext uri="{BB962C8B-B14F-4D97-AF65-F5344CB8AC3E}">
        <p14:creationId xmlns:p14="http://schemas.microsoft.com/office/powerpoint/2010/main" val="1577419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p:cNvSpPr>
            <a:spLocks noGrp="1"/>
          </p:cNvSpPr>
          <p:nvPr>
            <p:ph type="body" sz="quarter" idx="14"/>
          </p:nvPr>
        </p:nvSpPr>
        <p:spPr/>
        <p:txBody>
          <a:bodyPr/>
          <a:lstStyle/>
          <a:p>
            <a:pPr>
              <a:lnSpc>
                <a:spcPct val="150000"/>
              </a:lnSpc>
            </a:pPr>
            <a:r>
              <a:rPr lang="de-DE" dirty="0"/>
              <a:t>Begrüßung</a:t>
            </a:r>
          </a:p>
          <a:p>
            <a:pPr>
              <a:lnSpc>
                <a:spcPct val="150000"/>
              </a:lnSpc>
            </a:pPr>
            <a:r>
              <a:rPr lang="de-DE" dirty="0" smtClean="0"/>
              <a:t>Rückblick: „Ziel im Visier – Zukunft Schützenverein“ mit Schwerpunkt „Wochenende der Schützenvereine“</a:t>
            </a:r>
          </a:p>
          <a:p>
            <a:pPr>
              <a:lnSpc>
                <a:spcPct val="150000"/>
              </a:lnSpc>
            </a:pPr>
            <a:r>
              <a:rPr lang="de-DE" dirty="0" smtClean="0"/>
              <a:t>Rückmeldungen aus den Landesverbänden </a:t>
            </a:r>
          </a:p>
          <a:p>
            <a:pPr>
              <a:lnSpc>
                <a:spcPct val="150000"/>
              </a:lnSpc>
            </a:pPr>
            <a:r>
              <a:rPr lang="de-DE" dirty="0" smtClean="0"/>
              <a:t>Zukunft von „Ziel im Visier – Zukunft Schützenverein“</a:t>
            </a:r>
          </a:p>
          <a:p>
            <a:pPr>
              <a:lnSpc>
                <a:spcPct val="150000"/>
              </a:lnSpc>
            </a:pPr>
            <a:r>
              <a:rPr lang="de-DE" dirty="0" smtClean="0"/>
              <a:t>Diskussion über weitere Aktivitäten und Planung</a:t>
            </a:r>
          </a:p>
          <a:p>
            <a:pPr>
              <a:lnSpc>
                <a:spcPct val="150000"/>
              </a:lnSpc>
            </a:pPr>
            <a:r>
              <a:rPr lang="de-DE" dirty="0" smtClean="0"/>
              <a:t>Vorbereitung von Regionalkonferenzen</a:t>
            </a:r>
            <a:endParaRPr lang="de-DE" dirty="0"/>
          </a:p>
          <a:p>
            <a:pPr>
              <a:lnSpc>
                <a:spcPct val="150000"/>
              </a:lnSpc>
            </a:pPr>
            <a:endParaRPr lang="de-DE" dirty="0"/>
          </a:p>
        </p:txBody>
      </p:sp>
      <p:sp>
        <p:nvSpPr>
          <p:cNvPr id="61442" name="Text Box 3"/>
          <p:cNvSpPr txBox="1">
            <a:spLocks noChangeArrowheads="1"/>
          </p:cNvSpPr>
          <p:nvPr/>
        </p:nvSpPr>
        <p:spPr bwMode="auto">
          <a:xfrm>
            <a:off x="663935" y="1978025"/>
            <a:ext cx="796428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endParaRPr lang="de-DE" altLang="de-DE" sz="2000" b="1" dirty="0"/>
          </a:p>
        </p:txBody>
      </p:sp>
      <p:sp>
        <p:nvSpPr>
          <p:cNvPr id="13" name="Titel 12"/>
          <p:cNvSpPr>
            <a:spLocks noGrp="1"/>
          </p:cNvSpPr>
          <p:nvPr>
            <p:ph type="title"/>
          </p:nvPr>
        </p:nvSpPr>
        <p:spPr/>
        <p:txBody>
          <a:bodyPr/>
          <a:lstStyle/>
          <a:p>
            <a:pPr>
              <a:spcBef>
                <a:spcPct val="50000"/>
              </a:spcBef>
            </a:pPr>
            <a:r>
              <a:rPr lang="de-DE" altLang="de-DE" dirty="0"/>
              <a:t>Ablauf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a:xfrm>
            <a:off x="583325" y="1376910"/>
            <a:ext cx="8381957" cy="3276226"/>
          </a:xfrm>
        </p:spPr>
        <p:txBody>
          <a:bodyPr/>
          <a:lstStyle/>
          <a:p>
            <a:pPr lvl="0">
              <a:lnSpc>
                <a:spcPct val="150000"/>
              </a:lnSpc>
            </a:pPr>
            <a:r>
              <a:rPr lang="de-DE" altLang="de-DE" dirty="0" smtClean="0">
                <a:solidFill>
                  <a:srgbClr val="000000"/>
                </a:solidFill>
              </a:rPr>
              <a:t>Maßnahmen für das Jahr 2015 </a:t>
            </a:r>
            <a:r>
              <a:rPr lang="de-DE" altLang="de-DE" dirty="0" smtClean="0">
                <a:solidFill>
                  <a:srgbClr val="FF0000"/>
                </a:solidFill>
              </a:rPr>
              <a:t>– </a:t>
            </a:r>
            <a:r>
              <a:rPr lang="de-DE" altLang="de-DE" dirty="0">
                <a:solidFill>
                  <a:srgbClr val="FF0000"/>
                </a:solidFill>
              </a:rPr>
              <a:t>Input Robert Garmeister (siehe hierzu </a:t>
            </a:r>
            <a:r>
              <a:rPr lang="de-DE" altLang="de-DE" dirty="0" smtClean="0">
                <a:solidFill>
                  <a:srgbClr val="FF0000"/>
                </a:solidFill>
              </a:rPr>
              <a:t>auch die </a:t>
            </a:r>
            <a:r>
              <a:rPr lang="de-DE" altLang="de-DE" dirty="0">
                <a:solidFill>
                  <a:srgbClr val="FF0000"/>
                </a:solidFill>
              </a:rPr>
              <a:t>Seiten </a:t>
            </a:r>
            <a:r>
              <a:rPr lang="de-DE" altLang="de-DE" dirty="0" smtClean="0">
                <a:solidFill>
                  <a:srgbClr val="FF0000"/>
                </a:solidFill>
              </a:rPr>
              <a:t>16 - 17 </a:t>
            </a:r>
            <a:r>
              <a:rPr lang="de-DE" altLang="de-DE" dirty="0">
                <a:solidFill>
                  <a:srgbClr val="FF0000"/>
                </a:solidFill>
              </a:rPr>
              <a:t>aus der Präsentation: 15-03-15 ZIV LV-Beauftragte)   </a:t>
            </a:r>
          </a:p>
          <a:p>
            <a:pPr>
              <a:lnSpc>
                <a:spcPct val="150000"/>
              </a:lnSpc>
            </a:pPr>
            <a:r>
              <a:rPr lang="de-DE" altLang="de-DE" dirty="0" smtClean="0">
                <a:solidFill>
                  <a:srgbClr val="FF0000"/>
                </a:solidFill>
              </a:rPr>
              <a:t>Ziel</a:t>
            </a:r>
            <a:r>
              <a:rPr lang="de-DE" altLang="de-DE" dirty="0" smtClean="0">
                <a:solidFill>
                  <a:srgbClr val="FF0000"/>
                </a:solidFill>
              </a:rPr>
              <a:t>: Bogensport in Schulen und Betriebe bringen – Konzept Robert Garmeister – Erstellung von landesspezifischen </a:t>
            </a:r>
            <a:r>
              <a:rPr lang="de-DE" altLang="de-DE" dirty="0" smtClean="0">
                <a:solidFill>
                  <a:srgbClr val="FF0000"/>
                </a:solidFill>
              </a:rPr>
              <a:t>Checklisten und Unterlagen </a:t>
            </a:r>
            <a:endParaRPr lang="de-DE" altLang="de-DE" dirty="0" smtClean="0">
              <a:solidFill>
                <a:srgbClr val="FF0000"/>
              </a:solidFill>
            </a:endParaRPr>
          </a:p>
          <a:p>
            <a:pPr>
              <a:lnSpc>
                <a:spcPct val="150000"/>
              </a:lnSpc>
            </a:pPr>
            <a:r>
              <a:rPr lang="de-DE" dirty="0" smtClean="0">
                <a:solidFill>
                  <a:srgbClr val="FF0000"/>
                </a:solidFill>
              </a:rPr>
              <a:t>Präsentation der Zielkennzahlen und aktueller </a:t>
            </a:r>
            <a:r>
              <a:rPr lang="de-DE" dirty="0" smtClean="0">
                <a:solidFill>
                  <a:srgbClr val="FF0000"/>
                </a:solidFill>
              </a:rPr>
              <a:t>Stand (siehe hierzu 15-03-15 Zielkennzahlen)</a:t>
            </a:r>
            <a:endParaRPr lang="de-DE" dirty="0">
              <a:solidFill>
                <a:srgbClr val="FF0000"/>
              </a:solidFill>
            </a:endParaRPr>
          </a:p>
        </p:txBody>
      </p:sp>
      <p:sp>
        <p:nvSpPr>
          <p:cNvPr id="2" name="Titel 1"/>
          <p:cNvSpPr>
            <a:spLocks noGrp="1"/>
          </p:cNvSpPr>
          <p:nvPr>
            <p:ph type="title"/>
          </p:nvPr>
        </p:nvSpPr>
        <p:spPr/>
        <p:txBody>
          <a:bodyPr>
            <a:normAutofit/>
          </a:bodyPr>
          <a:lstStyle/>
          <a:p>
            <a:r>
              <a:rPr lang="de-DE" altLang="de-DE" dirty="0" smtClean="0"/>
              <a:t>Zukunft „Ziel im Visier“</a:t>
            </a:r>
            <a:endParaRPr lang="de-DE" dirty="0"/>
          </a:p>
        </p:txBody>
      </p:sp>
      <p:sp>
        <p:nvSpPr>
          <p:cNvPr id="3" name="Textplatzhalter 2"/>
          <p:cNvSpPr>
            <a:spLocks noGrp="1"/>
          </p:cNvSpPr>
          <p:nvPr>
            <p:ph type="body" sz="quarter" idx="13"/>
          </p:nvPr>
        </p:nvSpPr>
        <p:spPr/>
        <p:txBody>
          <a:bodyPr/>
          <a:lstStyle/>
          <a:p>
            <a:r>
              <a:rPr lang="de-DE" altLang="de-DE" dirty="0" smtClean="0">
                <a:solidFill>
                  <a:srgbClr val="4D4D4D"/>
                </a:solidFill>
              </a:rPr>
              <a:t>Wie geht es weiter?</a:t>
            </a:r>
            <a:endParaRPr lang="de-DE" altLang="de-DE" dirty="0">
              <a:solidFill>
                <a:srgbClr val="4D4D4D"/>
              </a:solidFill>
            </a:endParaRPr>
          </a:p>
        </p:txBody>
      </p:sp>
    </p:spTree>
    <p:extLst>
      <p:ext uri="{BB962C8B-B14F-4D97-AF65-F5344CB8AC3E}">
        <p14:creationId xmlns:p14="http://schemas.microsoft.com/office/powerpoint/2010/main" val="10929589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a:xfrm>
            <a:off x="583325" y="1520926"/>
            <a:ext cx="7949909" cy="3276226"/>
          </a:xfrm>
        </p:spPr>
        <p:txBody>
          <a:bodyPr/>
          <a:lstStyle/>
          <a:p>
            <a:pPr lvl="0">
              <a:lnSpc>
                <a:spcPct val="150000"/>
              </a:lnSpc>
            </a:pPr>
            <a:r>
              <a:rPr lang="de-DE" dirty="0" smtClean="0">
                <a:solidFill>
                  <a:srgbClr val="FF0000"/>
                </a:solidFill>
              </a:rPr>
              <a:t>Ziel </a:t>
            </a:r>
            <a:r>
              <a:rPr lang="de-DE" dirty="0">
                <a:solidFill>
                  <a:srgbClr val="FF0000"/>
                </a:solidFill>
              </a:rPr>
              <a:t>der Maßnahmen von Ziel im Visier: </a:t>
            </a:r>
          </a:p>
          <a:p>
            <a:pPr lvl="1">
              <a:lnSpc>
                <a:spcPct val="150000"/>
              </a:lnSpc>
            </a:pPr>
            <a:r>
              <a:rPr lang="de-DE" dirty="0">
                <a:solidFill>
                  <a:srgbClr val="FF0000"/>
                </a:solidFill>
              </a:rPr>
              <a:t>Mitgliederentwicklung</a:t>
            </a:r>
          </a:p>
          <a:p>
            <a:pPr lvl="1">
              <a:lnSpc>
                <a:spcPct val="150000"/>
              </a:lnSpc>
            </a:pPr>
            <a:r>
              <a:rPr lang="de-DE" dirty="0">
                <a:solidFill>
                  <a:srgbClr val="FF0000"/>
                </a:solidFill>
              </a:rPr>
              <a:t>Imageverbesserung </a:t>
            </a:r>
          </a:p>
          <a:p>
            <a:pPr marL="268288" lvl="1" indent="0">
              <a:lnSpc>
                <a:spcPct val="150000"/>
              </a:lnSpc>
              <a:buNone/>
            </a:pPr>
            <a:r>
              <a:rPr lang="de-DE" dirty="0">
                <a:solidFill>
                  <a:srgbClr val="FF0000"/>
                </a:solidFill>
                <a:sym typeface="Wingdings" panose="05000000000000000000" pitchFamily="2" charset="2"/>
              </a:rPr>
              <a:t> </a:t>
            </a:r>
            <a:r>
              <a:rPr lang="de-DE" dirty="0">
                <a:solidFill>
                  <a:srgbClr val="FF0000"/>
                </a:solidFill>
              </a:rPr>
              <a:t>gegenüber den Vereinen verdeutlichen, welche Bedeutung diese beiden Aspekte für die Gesamtentwicklung des Vereins und für den gesamten Schützen- / Bogensport in der Gesellschaft haben</a:t>
            </a:r>
            <a:endParaRPr lang="de-DE" altLang="de-DE" dirty="0" smtClean="0">
              <a:solidFill>
                <a:srgbClr val="000000"/>
              </a:solidFill>
            </a:endParaRPr>
          </a:p>
          <a:p>
            <a:pPr>
              <a:lnSpc>
                <a:spcPct val="150000"/>
              </a:lnSpc>
            </a:pPr>
            <a:r>
              <a:rPr lang="de-DE" altLang="de-DE" dirty="0" smtClean="0">
                <a:solidFill>
                  <a:srgbClr val="000000"/>
                </a:solidFill>
              </a:rPr>
              <a:t>Welche </a:t>
            </a:r>
            <a:r>
              <a:rPr lang="de-DE" altLang="de-DE" dirty="0" smtClean="0">
                <a:solidFill>
                  <a:srgbClr val="000000"/>
                </a:solidFill>
              </a:rPr>
              <a:t>Aktivitäten sind noch denkbar und leisten einen Beitrag zur Zielerreichung?</a:t>
            </a:r>
          </a:p>
          <a:p>
            <a:pPr>
              <a:lnSpc>
                <a:spcPct val="150000"/>
              </a:lnSpc>
            </a:pPr>
            <a:r>
              <a:rPr lang="de-DE" altLang="de-DE" dirty="0" smtClean="0">
                <a:solidFill>
                  <a:srgbClr val="000000"/>
                </a:solidFill>
              </a:rPr>
              <a:t>Welche Aktivitäten nehmen wir als nächstes in Angriff? </a:t>
            </a:r>
          </a:p>
          <a:p>
            <a:pPr marL="0" indent="0">
              <a:lnSpc>
                <a:spcPct val="150000"/>
              </a:lnSpc>
              <a:buNone/>
            </a:pPr>
            <a:endParaRPr lang="de-DE" altLang="de-DE" dirty="0" smtClean="0">
              <a:solidFill>
                <a:srgbClr val="000000"/>
              </a:solidFill>
            </a:endParaRPr>
          </a:p>
          <a:p>
            <a:pPr>
              <a:lnSpc>
                <a:spcPct val="150000"/>
              </a:lnSpc>
            </a:pPr>
            <a:endParaRPr lang="de-DE" dirty="0"/>
          </a:p>
        </p:txBody>
      </p:sp>
      <p:sp>
        <p:nvSpPr>
          <p:cNvPr id="2" name="Titel 1"/>
          <p:cNvSpPr>
            <a:spLocks noGrp="1"/>
          </p:cNvSpPr>
          <p:nvPr>
            <p:ph type="title"/>
          </p:nvPr>
        </p:nvSpPr>
        <p:spPr/>
        <p:txBody>
          <a:bodyPr>
            <a:normAutofit/>
          </a:bodyPr>
          <a:lstStyle/>
          <a:p>
            <a:r>
              <a:rPr lang="de-DE" altLang="de-DE" dirty="0" smtClean="0"/>
              <a:t>Zukunft „Ziel im Visier“</a:t>
            </a:r>
            <a:endParaRPr lang="de-DE" dirty="0"/>
          </a:p>
        </p:txBody>
      </p:sp>
      <p:sp>
        <p:nvSpPr>
          <p:cNvPr id="3" name="Textplatzhalter 2"/>
          <p:cNvSpPr>
            <a:spLocks noGrp="1"/>
          </p:cNvSpPr>
          <p:nvPr>
            <p:ph type="body" sz="quarter" idx="13"/>
          </p:nvPr>
        </p:nvSpPr>
        <p:spPr/>
        <p:txBody>
          <a:bodyPr/>
          <a:lstStyle/>
          <a:p>
            <a:r>
              <a:rPr lang="de-DE" altLang="de-DE" dirty="0" smtClean="0">
                <a:solidFill>
                  <a:srgbClr val="4D4D4D"/>
                </a:solidFill>
              </a:rPr>
              <a:t>Wie geht es weiter?</a:t>
            </a:r>
            <a:endParaRPr lang="de-DE" altLang="de-DE" dirty="0">
              <a:solidFill>
                <a:srgbClr val="4D4D4D"/>
              </a:solidFill>
            </a:endParaRPr>
          </a:p>
        </p:txBody>
      </p:sp>
    </p:spTree>
    <p:extLst>
      <p:ext uri="{BB962C8B-B14F-4D97-AF65-F5344CB8AC3E}">
        <p14:creationId xmlns:p14="http://schemas.microsoft.com/office/powerpoint/2010/main" val="3714547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r="3396" b="5161"/>
          <a:stretch/>
        </p:blipFill>
        <p:spPr>
          <a:xfrm rot="5400000">
            <a:off x="1377204" y="935959"/>
            <a:ext cx="6760043" cy="4977374"/>
          </a:xfrm>
          <a:prstGeom prst="rect">
            <a:avLst/>
          </a:prstGeom>
        </p:spPr>
      </p:pic>
    </p:spTree>
    <p:extLst>
      <p:ext uri="{BB962C8B-B14F-4D97-AF65-F5344CB8AC3E}">
        <p14:creationId xmlns:p14="http://schemas.microsoft.com/office/powerpoint/2010/main" val="395153428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altLang="de-DE" dirty="0" smtClean="0"/>
              <a:t>Zukunft „Ziel im Visier“</a:t>
            </a:r>
            <a:endParaRPr lang="de-DE" dirty="0"/>
          </a:p>
        </p:txBody>
      </p:sp>
      <p:sp>
        <p:nvSpPr>
          <p:cNvPr id="3" name="Textplatzhalter 2"/>
          <p:cNvSpPr>
            <a:spLocks noGrp="1"/>
          </p:cNvSpPr>
          <p:nvPr>
            <p:ph type="body" sz="quarter" idx="13"/>
          </p:nvPr>
        </p:nvSpPr>
        <p:spPr/>
        <p:txBody>
          <a:bodyPr/>
          <a:lstStyle/>
          <a:p>
            <a:r>
              <a:rPr lang="de-DE" altLang="de-DE" dirty="0" smtClean="0">
                <a:solidFill>
                  <a:srgbClr val="4D4D4D"/>
                </a:solidFill>
              </a:rPr>
              <a:t>Weiteres Vorgehen</a:t>
            </a:r>
            <a:endParaRPr lang="de-DE" altLang="de-DE" dirty="0">
              <a:solidFill>
                <a:srgbClr val="4D4D4D"/>
              </a:solidFill>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r="47428"/>
          <a:stretch/>
        </p:blipFill>
        <p:spPr>
          <a:xfrm rot="5400000">
            <a:off x="2069812" y="243350"/>
            <a:ext cx="4807180" cy="6858000"/>
          </a:xfrm>
          <a:prstGeom prst="rect">
            <a:avLst/>
          </a:prstGeom>
        </p:spPr>
      </p:pic>
    </p:spTree>
    <p:extLst>
      <p:ext uri="{BB962C8B-B14F-4D97-AF65-F5344CB8AC3E}">
        <p14:creationId xmlns:p14="http://schemas.microsoft.com/office/powerpoint/2010/main" val="293381748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663935" y="2878139"/>
            <a:ext cx="7964283"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defRPr sz="2000">
                <a:solidFill>
                  <a:srgbClr val="4D4D4D"/>
                </a:solidFill>
                <a:latin typeface="Verdan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Clr>
                <a:srgbClr val="FF0000"/>
              </a:buClr>
              <a:buFont typeface="Wingdings" pitchFamily="2" charset="2"/>
              <a:buNone/>
            </a:pPr>
            <a:r>
              <a:rPr lang="de-DE" altLang="de-DE" sz="1800">
                <a:solidFill>
                  <a:schemeClr val="tx1"/>
                </a:solidFill>
              </a:rPr>
              <a:t> </a:t>
            </a:r>
          </a:p>
        </p:txBody>
      </p:sp>
      <p:sp>
        <p:nvSpPr>
          <p:cNvPr id="125955" name="Text Box 3"/>
          <p:cNvSpPr txBox="1">
            <a:spLocks noChangeArrowheads="1"/>
          </p:cNvSpPr>
          <p:nvPr/>
        </p:nvSpPr>
        <p:spPr bwMode="auto">
          <a:xfrm>
            <a:off x="663935" y="2906714"/>
            <a:ext cx="796428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defRPr sz="2000">
                <a:solidFill>
                  <a:srgbClr val="4D4D4D"/>
                </a:solidFill>
                <a:latin typeface="Verdan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pPr>
            <a:r>
              <a:rPr lang="de-DE" altLang="de-DE" b="1" dirty="0">
                <a:solidFill>
                  <a:schemeClr val="tx1"/>
                </a:solidFill>
              </a:rPr>
              <a:t>Vielen Dank für Ihre Aufmerksamkeit!</a:t>
            </a:r>
          </a:p>
        </p:txBody>
      </p:sp>
      <p:sp>
        <p:nvSpPr>
          <p:cNvPr id="125956" name="Text Box 4"/>
          <p:cNvSpPr txBox="1">
            <a:spLocks noChangeAspect="1" noChangeArrowheads="1"/>
          </p:cNvSpPr>
          <p:nvPr/>
        </p:nvSpPr>
        <p:spPr bwMode="auto">
          <a:xfrm>
            <a:off x="663935" y="2301875"/>
            <a:ext cx="796428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defRPr sz="2000">
                <a:solidFill>
                  <a:srgbClr val="4D4D4D"/>
                </a:solidFill>
                <a:latin typeface="Verdana"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pPr>
            <a:endParaRPr lang="de-DE" altLang="de-DE"/>
          </a:p>
        </p:txBody>
      </p:sp>
      <p:pic>
        <p:nvPicPr>
          <p:cNvPr id="125957" name="Picture 5" descr="3D_Empty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502" y="3141664"/>
            <a:ext cx="2857996"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6"/>
          <p:cNvPicPr>
            <a:picLocks noChangeAspect="1" noChangeArrowheads="1"/>
          </p:cNvPicPr>
          <p:nvPr/>
        </p:nvPicPr>
        <p:blipFill>
          <a:blip r:embed="rId4">
            <a:lum bright="-6000"/>
            <a:extLst>
              <a:ext uri="{28A0092B-C50C-407E-A947-70E740481C1C}">
                <a14:useLocalDpi xmlns:a14="http://schemas.microsoft.com/office/drawing/2010/main" val="0"/>
              </a:ext>
            </a:extLst>
          </a:blip>
          <a:srcRect l="12411" t="8806" r="11673"/>
          <a:stretch>
            <a:fillRect/>
          </a:stretch>
        </p:blipFill>
        <p:spPr bwMode="auto">
          <a:xfrm>
            <a:off x="6832810" y="4437064"/>
            <a:ext cx="731354"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9" name="WordArt 7"/>
          <p:cNvSpPr>
            <a:spLocks noChangeArrowheads="1" noChangeShapeType="1" noTextEdit="1"/>
          </p:cNvSpPr>
          <p:nvPr/>
        </p:nvSpPr>
        <p:spPr bwMode="auto">
          <a:xfrm>
            <a:off x="7348715" y="4652964"/>
            <a:ext cx="1012757" cy="579437"/>
          </a:xfrm>
          <a:prstGeom prst="rect">
            <a:avLst/>
          </a:prstGeom>
        </p:spPr>
        <p:txBody>
          <a:bodyPr wrap="none" fromWordArt="1">
            <a:prstTxWarp prst="textPlain">
              <a:avLst>
                <a:gd name="adj" fmla="val 50000"/>
              </a:avLst>
            </a:prstTxWarp>
          </a:bodyPr>
          <a:lstStyle/>
          <a:p>
            <a:pPr algn="ctr"/>
            <a:r>
              <a:rPr lang="de-DE" sz="2800" kern="10">
                <a:ln w="9525">
                  <a:solidFill>
                    <a:srgbClr val="FF5050"/>
                  </a:solidFill>
                  <a:round/>
                  <a:headEnd/>
                  <a:tailEnd/>
                </a:ln>
                <a:solidFill>
                  <a:srgbClr val="FF0000"/>
                </a:solidFill>
                <a:latin typeface="Comic Sans MS"/>
              </a:rPr>
              <a:t>-lichen</a:t>
            </a:r>
          </a:p>
          <a:p>
            <a:pPr algn="ctr"/>
            <a:r>
              <a:rPr lang="de-DE" sz="2800" kern="10">
                <a:ln w="9525">
                  <a:solidFill>
                    <a:srgbClr val="FF5050"/>
                  </a:solidFill>
                  <a:round/>
                  <a:headEnd/>
                  <a:tailEnd/>
                </a:ln>
                <a:solidFill>
                  <a:srgbClr val="FF0000"/>
                </a:solidFill>
                <a:latin typeface="Comic Sans MS"/>
              </a:rPr>
              <a:t>Dank!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p:txBody>
          <a:bodyPr/>
          <a:lstStyle/>
          <a:p>
            <a:pPr>
              <a:lnSpc>
                <a:spcPct val="150000"/>
              </a:lnSpc>
            </a:pPr>
            <a:r>
              <a:rPr lang="de-DE" altLang="de-DE" dirty="0" smtClean="0">
                <a:solidFill>
                  <a:srgbClr val="000000"/>
                </a:solidFill>
              </a:rPr>
              <a:t>Input zum „Wochenende der Schützenvereine“ </a:t>
            </a:r>
            <a:r>
              <a:rPr lang="de-DE" altLang="de-DE" dirty="0" smtClean="0"/>
              <a:t>– Input Robert </a:t>
            </a:r>
            <a:r>
              <a:rPr lang="de-DE" altLang="de-DE" dirty="0" smtClean="0"/>
              <a:t>Garmeister (siehe hierzu die Seiten 1 - 7 aus der Präsentation: 15-03-15 ZIV LV-Beauftragte)   </a:t>
            </a:r>
            <a:endParaRPr lang="de-DE" altLang="de-DE" dirty="0" smtClean="0"/>
          </a:p>
          <a:p>
            <a:pPr>
              <a:lnSpc>
                <a:spcPct val="150000"/>
              </a:lnSpc>
            </a:pPr>
            <a:r>
              <a:rPr lang="de-DE" altLang="de-DE" dirty="0" smtClean="0">
                <a:solidFill>
                  <a:srgbClr val="000000"/>
                </a:solidFill>
              </a:rPr>
              <a:t>Was lief gut beim Wochenende der Schützenvereine?</a:t>
            </a:r>
          </a:p>
          <a:p>
            <a:pPr>
              <a:lnSpc>
                <a:spcPct val="150000"/>
              </a:lnSpc>
            </a:pPr>
            <a:r>
              <a:rPr lang="de-DE" altLang="de-DE" dirty="0" smtClean="0">
                <a:solidFill>
                  <a:srgbClr val="000000"/>
                </a:solidFill>
              </a:rPr>
              <a:t>Was lief nicht gut?</a:t>
            </a:r>
          </a:p>
          <a:p>
            <a:pPr>
              <a:lnSpc>
                <a:spcPct val="150000"/>
              </a:lnSpc>
            </a:pPr>
            <a:endParaRPr lang="de-DE" altLang="de-DE" dirty="0">
              <a:solidFill>
                <a:srgbClr val="000000"/>
              </a:solidFill>
            </a:endParaRPr>
          </a:p>
          <a:p>
            <a:pPr>
              <a:lnSpc>
                <a:spcPct val="150000"/>
              </a:lnSpc>
            </a:pPr>
            <a:r>
              <a:rPr lang="de-DE" altLang="de-DE" dirty="0" smtClean="0">
                <a:solidFill>
                  <a:srgbClr val="000000"/>
                </a:solidFill>
              </a:rPr>
              <a:t>Verbesserungsvorschläge</a:t>
            </a:r>
          </a:p>
          <a:p>
            <a:pPr marL="0" indent="0">
              <a:lnSpc>
                <a:spcPct val="150000"/>
              </a:lnSpc>
              <a:buNone/>
            </a:pPr>
            <a:endParaRPr lang="de-DE" altLang="de-DE" dirty="0"/>
          </a:p>
          <a:p>
            <a:pPr marL="0" indent="0">
              <a:lnSpc>
                <a:spcPct val="150000"/>
              </a:lnSpc>
              <a:buNone/>
            </a:pPr>
            <a:endParaRPr lang="de-DE" dirty="0"/>
          </a:p>
        </p:txBody>
      </p:sp>
      <p:sp>
        <p:nvSpPr>
          <p:cNvPr id="2" name="Titel 1"/>
          <p:cNvSpPr>
            <a:spLocks noGrp="1"/>
          </p:cNvSpPr>
          <p:nvPr>
            <p:ph type="title"/>
          </p:nvPr>
        </p:nvSpPr>
        <p:spPr/>
        <p:txBody>
          <a:bodyPr>
            <a:normAutofit/>
          </a:bodyPr>
          <a:lstStyle/>
          <a:p>
            <a:r>
              <a:rPr lang="de-DE" altLang="de-DE" dirty="0" smtClean="0"/>
              <a:t>Rückblick „Ziel im Visier“</a:t>
            </a:r>
            <a:endParaRPr lang="de-DE" dirty="0"/>
          </a:p>
        </p:txBody>
      </p:sp>
      <p:sp>
        <p:nvSpPr>
          <p:cNvPr id="3" name="Textplatzhalter 2"/>
          <p:cNvSpPr>
            <a:spLocks noGrp="1"/>
          </p:cNvSpPr>
          <p:nvPr>
            <p:ph type="body" sz="quarter" idx="13"/>
          </p:nvPr>
        </p:nvSpPr>
        <p:spPr/>
        <p:txBody>
          <a:bodyPr/>
          <a:lstStyle/>
          <a:p>
            <a:r>
              <a:rPr lang="de-DE" altLang="de-DE" dirty="0" smtClean="0">
                <a:solidFill>
                  <a:srgbClr val="4D4D4D"/>
                </a:solidFill>
              </a:rPr>
              <a:t>Schwerpunkt: Wochenende der Schützenvereine</a:t>
            </a:r>
            <a:endParaRPr lang="de-DE" altLang="de-DE" dirty="0">
              <a:solidFill>
                <a:srgbClr val="4D4D4D"/>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1546" r="1944" b="2158"/>
          <a:stretch/>
        </p:blipFill>
        <p:spPr>
          <a:xfrm rot="5400000">
            <a:off x="-734569" y="916987"/>
            <a:ext cx="6075815" cy="4475104"/>
          </a:xfrm>
          <a:prstGeom prst="rect">
            <a:avLst/>
          </a:prstGeom>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r="2428" b="2580"/>
          <a:stretch/>
        </p:blipFill>
        <p:spPr>
          <a:xfrm rot="5400000">
            <a:off x="3810244" y="883090"/>
            <a:ext cx="6071910" cy="4546809"/>
          </a:xfrm>
          <a:prstGeom prst="rect">
            <a:avLst/>
          </a:prstGeom>
        </p:spPr>
      </p:pic>
    </p:spTree>
    <p:extLst>
      <p:ext uri="{BB962C8B-B14F-4D97-AF65-F5344CB8AC3E}">
        <p14:creationId xmlns:p14="http://schemas.microsoft.com/office/powerpoint/2010/main" val="361293286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r="2267" b="3871"/>
          <a:stretch/>
        </p:blipFill>
        <p:spPr>
          <a:xfrm rot="5400000">
            <a:off x="-773697" y="854612"/>
            <a:ext cx="6175787" cy="4555812"/>
          </a:xfrm>
          <a:prstGeom prst="rect">
            <a:avLst/>
          </a:prstGeom>
        </p:spPr>
      </p:pic>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t="2365" r="2428" b="4516"/>
          <a:stretch/>
        </p:blipFill>
        <p:spPr>
          <a:xfrm rot="5400000">
            <a:off x="3783624" y="923880"/>
            <a:ext cx="6186852" cy="4428340"/>
          </a:xfrm>
          <a:prstGeom prst="rect">
            <a:avLst/>
          </a:prstGeom>
        </p:spPr>
      </p:pic>
    </p:spTree>
    <p:extLst>
      <p:ext uri="{BB962C8B-B14F-4D97-AF65-F5344CB8AC3E}">
        <p14:creationId xmlns:p14="http://schemas.microsoft.com/office/powerpoint/2010/main" val="38201002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4"/>
          </p:nvPr>
        </p:nvSpPr>
        <p:spPr/>
        <p:txBody>
          <a:bodyPr/>
          <a:lstStyle/>
          <a:p>
            <a:pPr lvl="0">
              <a:lnSpc>
                <a:spcPct val="150000"/>
              </a:lnSpc>
            </a:pPr>
            <a:r>
              <a:rPr lang="de-DE" altLang="de-DE" dirty="0" smtClean="0">
                <a:solidFill>
                  <a:srgbClr val="000000"/>
                </a:solidFill>
              </a:rPr>
              <a:t>Input zu „Ziel im Visier – Zukunft Schützenverein</a:t>
            </a:r>
            <a:r>
              <a:rPr lang="de-DE" altLang="de-DE" dirty="0" smtClean="0">
                <a:solidFill>
                  <a:srgbClr val="000000"/>
                </a:solidFill>
              </a:rPr>
              <a:t>“ </a:t>
            </a:r>
            <a:r>
              <a:rPr lang="de-DE" altLang="de-DE" dirty="0" smtClean="0"/>
              <a:t>– </a:t>
            </a:r>
            <a:r>
              <a:rPr lang="de-DE" altLang="de-DE" dirty="0"/>
              <a:t>Input Robert Garmeister (siehe hierzu die Seiten </a:t>
            </a:r>
            <a:r>
              <a:rPr lang="de-DE" altLang="de-DE" dirty="0" smtClean="0"/>
              <a:t>8 </a:t>
            </a:r>
            <a:r>
              <a:rPr lang="de-DE" altLang="de-DE" dirty="0"/>
              <a:t>- </a:t>
            </a:r>
            <a:r>
              <a:rPr lang="de-DE" altLang="de-DE" dirty="0" smtClean="0"/>
              <a:t>15 </a:t>
            </a:r>
            <a:r>
              <a:rPr lang="de-DE" altLang="de-DE" dirty="0"/>
              <a:t>aus der Präsentation: 15-03-15 ZIV LV-Beauftragte)   </a:t>
            </a:r>
          </a:p>
          <a:p>
            <a:pPr>
              <a:lnSpc>
                <a:spcPct val="150000"/>
              </a:lnSpc>
            </a:pPr>
            <a:r>
              <a:rPr lang="de-DE" altLang="de-DE" dirty="0" smtClean="0">
                <a:solidFill>
                  <a:srgbClr val="000000"/>
                </a:solidFill>
              </a:rPr>
              <a:t>Rückblick </a:t>
            </a:r>
            <a:r>
              <a:rPr lang="de-DE" altLang="de-DE" dirty="0" smtClean="0">
                <a:solidFill>
                  <a:srgbClr val="000000"/>
                </a:solidFill>
              </a:rPr>
              <a:t>– Was waren die Ausgangsüberlegungen zur Kampagne „Ziel im Visier“ (Veronika Rücker)</a:t>
            </a:r>
          </a:p>
          <a:p>
            <a:pPr>
              <a:lnSpc>
                <a:spcPct val="150000"/>
              </a:lnSpc>
            </a:pPr>
            <a:r>
              <a:rPr lang="de-DE" altLang="de-DE" dirty="0" smtClean="0">
                <a:solidFill>
                  <a:srgbClr val="000000"/>
                </a:solidFill>
              </a:rPr>
              <a:t>Was ist in den </a:t>
            </a:r>
            <a:r>
              <a:rPr lang="de-DE" altLang="de-DE" dirty="0">
                <a:solidFill>
                  <a:srgbClr val="000000"/>
                </a:solidFill>
              </a:rPr>
              <a:t>J</a:t>
            </a:r>
            <a:r>
              <a:rPr lang="de-DE" altLang="de-DE" dirty="0" smtClean="0">
                <a:solidFill>
                  <a:srgbClr val="000000"/>
                </a:solidFill>
              </a:rPr>
              <a:t>ahren über das Wochenende der Schützenvereine hinaus passiert (Bericht Robert Garmeister – rot markiert)?</a:t>
            </a:r>
          </a:p>
          <a:p>
            <a:pPr marL="0" indent="0">
              <a:lnSpc>
                <a:spcPct val="150000"/>
              </a:lnSpc>
              <a:buNone/>
            </a:pPr>
            <a:endParaRPr lang="de-DE" altLang="de-DE" dirty="0"/>
          </a:p>
          <a:p>
            <a:pPr marL="0" indent="0">
              <a:lnSpc>
                <a:spcPct val="150000"/>
              </a:lnSpc>
              <a:buNone/>
            </a:pPr>
            <a:endParaRPr lang="de-DE" dirty="0"/>
          </a:p>
        </p:txBody>
      </p:sp>
      <p:sp>
        <p:nvSpPr>
          <p:cNvPr id="2" name="Titel 1"/>
          <p:cNvSpPr>
            <a:spLocks noGrp="1"/>
          </p:cNvSpPr>
          <p:nvPr>
            <p:ph type="title"/>
          </p:nvPr>
        </p:nvSpPr>
        <p:spPr/>
        <p:txBody>
          <a:bodyPr>
            <a:normAutofit/>
          </a:bodyPr>
          <a:lstStyle/>
          <a:p>
            <a:r>
              <a:rPr lang="de-DE" altLang="de-DE" dirty="0" smtClean="0"/>
              <a:t>Rückblick „Ziel im Visier“</a:t>
            </a:r>
            <a:endParaRPr lang="de-DE" dirty="0"/>
          </a:p>
        </p:txBody>
      </p:sp>
      <p:sp>
        <p:nvSpPr>
          <p:cNvPr id="3" name="Textplatzhalter 2"/>
          <p:cNvSpPr>
            <a:spLocks noGrp="1"/>
          </p:cNvSpPr>
          <p:nvPr>
            <p:ph type="body" sz="quarter" idx="13"/>
          </p:nvPr>
        </p:nvSpPr>
        <p:spPr/>
        <p:txBody>
          <a:bodyPr/>
          <a:lstStyle/>
          <a:p>
            <a:r>
              <a:rPr lang="de-DE" altLang="de-DE" dirty="0" smtClean="0">
                <a:solidFill>
                  <a:srgbClr val="4D4D4D"/>
                </a:solidFill>
              </a:rPr>
              <a:t>Aktivitäten</a:t>
            </a:r>
            <a:endParaRPr lang="de-DE" altLang="de-DE" dirty="0">
              <a:solidFill>
                <a:srgbClr val="4D4D4D"/>
              </a:solidFill>
            </a:endParaRPr>
          </a:p>
        </p:txBody>
      </p:sp>
    </p:spTree>
    <p:extLst>
      <p:ext uri="{BB962C8B-B14F-4D97-AF65-F5344CB8AC3E}">
        <p14:creationId xmlns:p14="http://schemas.microsoft.com/office/powerpoint/2010/main" val="39515342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166" y="1522413"/>
            <a:ext cx="624802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32"/>
          <p:cNvSpPr txBox="1">
            <a:spLocks noChangeArrowheads="1"/>
          </p:cNvSpPr>
          <p:nvPr/>
        </p:nvSpPr>
        <p:spPr bwMode="auto">
          <a:xfrm rot="481390">
            <a:off x="3042667" y="4987926"/>
            <a:ext cx="232743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de-DE" altLang="de-DE"/>
              <a:t>Maßnahmen</a:t>
            </a:r>
          </a:p>
        </p:txBody>
      </p:sp>
      <p:sp>
        <p:nvSpPr>
          <p:cNvPr id="35845" name="Text Box 33"/>
          <p:cNvSpPr txBox="1">
            <a:spLocks noChangeArrowheads="1"/>
          </p:cNvSpPr>
          <p:nvPr/>
        </p:nvSpPr>
        <p:spPr bwMode="auto">
          <a:xfrm rot="325021">
            <a:off x="3309413" y="3751263"/>
            <a:ext cx="232743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de-DE" altLang="de-DE"/>
              <a:t>Strategien</a:t>
            </a:r>
          </a:p>
        </p:txBody>
      </p:sp>
      <p:sp>
        <p:nvSpPr>
          <p:cNvPr id="35846" name="Text Box 34"/>
          <p:cNvSpPr txBox="1">
            <a:spLocks noChangeArrowheads="1"/>
          </p:cNvSpPr>
          <p:nvPr/>
        </p:nvSpPr>
        <p:spPr bwMode="auto">
          <a:xfrm rot="185643">
            <a:off x="3599610" y="2755900"/>
            <a:ext cx="232743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de-DE" altLang="de-DE" sz="1700"/>
              <a:t>Teilziele</a:t>
            </a:r>
          </a:p>
        </p:txBody>
      </p:sp>
      <p:sp>
        <p:nvSpPr>
          <p:cNvPr id="35847" name="Text Box 39"/>
          <p:cNvSpPr txBox="1">
            <a:spLocks noChangeArrowheads="1"/>
          </p:cNvSpPr>
          <p:nvPr/>
        </p:nvSpPr>
        <p:spPr bwMode="auto">
          <a:xfrm>
            <a:off x="4638749" y="1557338"/>
            <a:ext cx="2393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a:t>Leitziel</a:t>
            </a:r>
          </a:p>
        </p:txBody>
      </p:sp>
      <p:sp>
        <p:nvSpPr>
          <p:cNvPr id="35848" name="Text Box 40"/>
          <p:cNvSpPr txBox="1">
            <a:spLocks noChangeArrowheads="1"/>
          </p:cNvSpPr>
          <p:nvPr/>
        </p:nvSpPr>
        <p:spPr bwMode="auto">
          <a:xfrm>
            <a:off x="2179406" y="476251"/>
            <a:ext cx="452149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endParaRPr lang="de-DE" altLang="de-DE"/>
          </a:p>
        </p:txBody>
      </p:sp>
      <p:sp>
        <p:nvSpPr>
          <p:cNvPr id="35849" name="Text Box 41"/>
          <p:cNvSpPr txBox="1">
            <a:spLocks noChangeArrowheads="1"/>
          </p:cNvSpPr>
          <p:nvPr/>
        </p:nvSpPr>
        <p:spPr bwMode="auto">
          <a:xfrm>
            <a:off x="666810" y="479582"/>
            <a:ext cx="49861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b="1" dirty="0" smtClean="0"/>
              <a:t>Zielsetzungen</a:t>
            </a:r>
            <a:endParaRPr lang="de-DE" altLang="de-DE" sz="2000" b="1" dirty="0"/>
          </a:p>
        </p:txBody>
      </p:sp>
    </p:spTree>
    <p:extLst>
      <p:ext uri="{BB962C8B-B14F-4D97-AF65-F5344CB8AC3E}">
        <p14:creationId xmlns:p14="http://schemas.microsoft.com/office/powerpoint/2010/main" val="2269340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7" name="Group 22"/>
          <p:cNvGrpSpPr>
            <a:grpSpLocks/>
          </p:cNvGrpSpPr>
          <p:nvPr/>
        </p:nvGrpSpPr>
        <p:grpSpPr bwMode="auto">
          <a:xfrm>
            <a:off x="6877050" y="4701629"/>
            <a:ext cx="2048963" cy="1463675"/>
            <a:chOff x="4534" y="2262"/>
            <a:chExt cx="1706" cy="1138"/>
          </a:xfrm>
        </p:grpSpPr>
        <p:pic>
          <p:nvPicPr>
            <p:cNvPr id="36873"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r="2515"/>
            <a:stretch>
              <a:fillRect/>
            </a:stretch>
          </p:blipFill>
          <p:spPr bwMode="auto">
            <a:xfrm>
              <a:off x="4534" y="2262"/>
              <a:ext cx="1706" cy="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WordArt 19"/>
            <p:cNvSpPr>
              <a:spLocks noChangeArrowheads="1" noChangeShapeType="1" noTextEdit="1"/>
            </p:cNvSpPr>
            <p:nvPr/>
          </p:nvSpPr>
          <p:spPr bwMode="auto">
            <a:xfrm>
              <a:off x="5434" y="2387"/>
              <a:ext cx="544" cy="227"/>
            </a:xfrm>
            <a:prstGeom prst="rect">
              <a:avLst/>
            </a:prstGeom>
          </p:spPr>
          <p:txBody>
            <a:bodyPr wrap="none" fromWordArt="1">
              <a:prstTxWarp prst="textPlain">
                <a:avLst>
                  <a:gd name="adj" fmla="val 50000"/>
                </a:avLst>
              </a:prstTxWarp>
              <a:scene3d>
                <a:camera prst="legacyPerspectiveFront">
                  <a:rot lat="1500000" lon="1500000" rev="0"/>
                </a:camera>
                <a:lightRig rig="legacyNormal2" dir="b"/>
              </a:scene3d>
              <a:sp3d extrusionH="74600" prstMaterial="legacyMatte">
                <a:extrusionClr>
                  <a:srgbClr val="FF0000"/>
                </a:extrusionClr>
              </a:sp3d>
            </a:bodyPr>
            <a:lstStyle/>
            <a:p>
              <a:pPr algn="ctr"/>
              <a:r>
                <a:rPr lang="de-DE" sz="3600" kern="10">
                  <a:ln w="9525">
                    <a:round/>
                    <a:headEnd/>
                    <a:tailEnd/>
                  </a:ln>
                  <a:solidFill>
                    <a:srgbClr val="FF0000"/>
                  </a:solidFill>
                  <a:latin typeface="Chicago"/>
                </a:rPr>
                <a:t>ZIEL</a:t>
              </a:r>
            </a:p>
          </p:txBody>
        </p:sp>
      </p:grpSp>
      <p:sp>
        <p:nvSpPr>
          <p:cNvPr id="36869" name="Text Box 4"/>
          <p:cNvSpPr txBox="1">
            <a:spLocks noChangeArrowheads="1"/>
          </p:cNvSpPr>
          <p:nvPr/>
        </p:nvSpPr>
        <p:spPr bwMode="auto">
          <a:xfrm>
            <a:off x="712967" y="519284"/>
            <a:ext cx="796428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b="1" dirty="0"/>
              <a:t>Zielsetzungen</a:t>
            </a:r>
          </a:p>
        </p:txBody>
      </p:sp>
      <p:sp>
        <p:nvSpPr>
          <p:cNvPr id="36870" name="Text Box 5"/>
          <p:cNvSpPr txBox="1">
            <a:spLocks noChangeArrowheads="1"/>
          </p:cNvSpPr>
          <p:nvPr/>
        </p:nvSpPr>
        <p:spPr bwMode="auto">
          <a:xfrm>
            <a:off x="712967" y="1268760"/>
            <a:ext cx="796428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dirty="0">
                <a:solidFill>
                  <a:srgbClr val="4D4D4D"/>
                </a:solidFill>
              </a:rPr>
              <a:t>Leitziel:</a:t>
            </a:r>
          </a:p>
          <a:p>
            <a:pPr>
              <a:spcBef>
                <a:spcPct val="50000"/>
              </a:spcBef>
            </a:pPr>
            <a:r>
              <a:rPr lang="de-DE" altLang="de-DE" sz="2000" b="1" dirty="0">
                <a:solidFill>
                  <a:srgbClr val="4D4D4D"/>
                </a:solidFill>
              </a:rPr>
              <a:t>(mindestens) 1,5 Millionen Mitglieder in den Vereinen bis zum Jahr 2018</a:t>
            </a:r>
          </a:p>
        </p:txBody>
      </p:sp>
      <p:sp>
        <p:nvSpPr>
          <p:cNvPr id="36872" name="Text Box 14"/>
          <p:cNvSpPr txBox="1">
            <a:spLocks noChangeArrowheads="1"/>
          </p:cNvSpPr>
          <p:nvPr/>
        </p:nvSpPr>
        <p:spPr bwMode="auto">
          <a:xfrm>
            <a:off x="712967" y="2924919"/>
            <a:ext cx="796428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7800" indent="-1778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dirty="0">
                <a:solidFill>
                  <a:srgbClr val="4D4D4D"/>
                </a:solidFill>
              </a:rPr>
              <a:t>Teilziele:</a:t>
            </a:r>
          </a:p>
          <a:p>
            <a:pPr>
              <a:spcBef>
                <a:spcPct val="50000"/>
              </a:spcBef>
              <a:buClr>
                <a:srgbClr val="FF0000"/>
              </a:buClr>
              <a:buFont typeface="Wingdings" pitchFamily="2" charset="2"/>
              <a:buChar char="§"/>
            </a:pPr>
            <a:r>
              <a:rPr lang="de-DE" altLang="de-DE" sz="2000" dirty="0"/>
              <a:t>Stärkung der Mitgliederbindung im Schützenverein</a:t>
            </a:r>
          </a:p>
          <a:p>
            <a:pPr>
              <a:spcBef>
                <a:spcPct val="50000"/>
              </a:spcBef>
              <a:buClr>
                <a:srgbClr val="FF0000"/>
              </a:buClr>
              <a:buFont typeface="Wingdings" pitchFamily="2" charset="2"/>
              <a:buChar char="§"/>
            </a:pPr>
            <a:r>
              <a:rPr lang="de-DE" altLang="de-DE" sz="2000" dirty="0"/>
              <a:t>Mitgliederneugewinnung</a:t>
            </a:r>
          </a:p>
          <a:p>
            <a:pPr>
              <a:spcBef>
                <a:spcPct val="50000"/>
              </a:spcBef>
              <a:buClr>
                <a:srgbClr val="FF0000"/>
              </a:buClr>
              <a:buFont typeface="Wingdings" pitchFamily="2" charset="2"/>
              <a:buChar char="§"/>
            </a:pPr>
            <a:r>
              <a:rPr lang="de-DE" altLang="de-DE" sz="2000" dirty="0"/>
              <a:t>Klare interne und externe Profilierung des DSB bis 2015</a:t>
            </a:r>
          </a:p>
          <a:p>
            <a:pPr>
              <a:spcBef>
                <a:spcPct val="50000"/>
              </a:spcBef>
              <a:buClr>
                <a:srgbClr val="FF0000"/>
              </a:buClr>
              <a:buFont typeface="Wingdings" pitchFamily="2" charset="2"/>
              <a:buChar char="§"/>
            </a:pPr>
            <a:r>
              <a:rPr lang="de-DE" altLang="de-DE" sz="2000" dirty="0"/>
              <a:t>Stärkung der Vereinsarbeit</a:t>
            </a:r>
          </a:p>
        </p:txBody>
      </p:sp>
    </p:spTree>
    <p:extLst>
      <p:ext uri="{BB962C8B-B14F-4D97-AF65-F5344CB8AC3E}">
        <p14:creationId xmlns:p14="http://schemas.microsoft.com/office/powerpoint/2010/main" val="1386898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4" name="Text Box 4"/>
          <p:cNvSpPr txBox="1">
            <a:spLocks noChangeArrowheads="1"/>
          </p:cNvSpPr>
          <p:nvPr/>
        </p:nvSpPr>
        <p:spPr bwMode="auto">
          <a:xfrm>
            <a:off x="688522" y="1845543"/>
            <a:ext cx="7964283"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7800" indent="-177800">
              <a:defRPr>
                <a:solidFill>
                  <a:schemeClr val="tx1"/>
                </a:solidFill>
                <a:latin typeface="Verdana" pitchFamily="34" charset="0"/>
              </a:defRPr>
            </a:lvl1pPr>
            <a:lvl2pPr marL="814388" indent="-27940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buClr>
                <a:srgbClr val="FF0000"/>
              </a:buClr>
              <a:buFont typeface="Wingdings" pitchFamily="2" charset="2"/>
              <a:buChar char="§"/>
            </a:pPr>
            <a:r>
              <a:rPr lang="de-DE" altLang="de-DE" dirty="0"/>
              <a:t>Stärkung der Mitgliederbindung im Schützenverein</a:t>
            </a:r>
          </a:p>
          <a:p>
            <a:pPr lvl="1">
              <a:spcBef>
                <a:spcPct val="50000"/>
              </a:spcBef>
              <a:buClr>
                <a:srgbClr val="FF0000"/>
              </a:buClr>
              <a:buFontTx/>
              <a:buChar char="-"/>
            </a:pPr>
            <a:r>
              <a:rPr lang="de-DE" altLang="de-DE" dirty="0"/>
              <a:t>Strategie: Nutzung der bereits vorhandenen hohen Bindungswirkung und stärkere Verknüpfung von sportlichen und sozialen Angeboten </a:t>
            </a:r>
            <a:endParaRPr lang="de-DE" altLang="de-DE" dirty="0" smtClean="0"/>
          </a:p>
          <a:p>
            <a:pPr lvl="1">
              <a:spcBef>
                <a:spcPct val="50000"/>
              </a:spcBef>
              <a:buClr>
                <a:srgbClr val="FF0000"/>
              </a:buClr>
              <a:buFontTx/>
              <a:buChar char="-"/>
            </a:pPr>
            <a:endParaRPr lang="de-DE" altLang="de-DE" dirty="0"/>
          </a:p>
          <a:p>
            <a:pPr>
              <a:spcBef>
                <a:spcPct val="50000"/>
              </a:spcBef>
              <a:buClr>
                <a:srgbClr val="FF0000"/>
              </a:buClr>
              <a:buFont typeface="Wingdings" pitchFamily="2" charset="2"/>
              <a:buChar char="§"/>
            </a:pPr>
            <a:r>
              <a:rPr lang="de-DE" altLang="de-DE" dirty="0"/>
              <a:t>Mitgliederneugewinnung</a:t>
            </a:r>
          </a:p>
          <a:p>
            <a:pPr lvl="1">
              <a:spcBef>
                <a:spcPct val="50000"/>
              </a:spcBef>
              <a:buClr>
                <a:srgbClr val="FF0000"/>
              </a:buClr>
              <a:buFontTx/>
              <a:buChar char="-"/>
            </a:pPr>
            <a:r>
              <a:rPr lang="de-DE" altLang="de-DE" dirty="0"/>
              <a:t>Strategie: Schwerpunktsetzung bei ausgewählten Zielgruppen (Jugend, Wiedereinsteiger und Wiedereinsteigerinnen, Senioren und Seniorinnen)</a:t>
            </a:r>
          </a:p>
          <a:p>
            <a:pPr lvl="1">
              <a:spcBef>
                <a:spcPct val="50000"/>
              </a:spcBef>
              <a:buClr>
                <a:srgbClr val="FF0000"/>
              </a:buClr>
              <a:buFontTx/>
              <a:buChar char="-"/>
            </a:pPr>
            <a:r>
              <a:rPr lang="de-DE" altLang="de-DE" dirty="0"/>
              <a:t>Strategie: Nutzung des Bogensport und von Trendsportarten</a:t>
            </a:r>
          </a:p>
        </p:txBody>
      </p:sp>
      <p:sp>
        <p:nvSpPr>
          <p:cNvPr id="37893" name="Text Box 5"/>
          <p:cNvSpPr txBox="1">
            <a:spLocks noChangeArrowheads="1"/>
          </p:cNvSpPr>
          <p:nvPr/>
        </p:nvSpPr>
        <p:spPr bwMode="auto">
          <a:xfrm>
            <a:off x="688522" y="494846"/>
            <a:ext cx="796428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b="1" dirty="0"/>
              <a:t>Zielsetzungen und strategische Ausrichtung</a:t>
            </a:r>
          </a:p>
        </p:txBody>
      </p:sp>
      <p:sp>
        <p:nvSpPr>
          <p:cNvPr id="37894" name="Text Box 6"/>
          <p:cNvSpPr txBox="1">
            <a:spLocks noChangeArrowheads="1"/>
          </p:cNvSpPr>
          <p:nvPr/>
        </p:nvSpPr>
        <p:spPr bwMode="auto">
          <a:xfrm>
            <a:off x="688522" y="1124744"/>
            <a:ext cx="796428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de-DE" altLang="de-DE" sz="2000" dirty="0" smtClean="0">
                <a:solidFill>
                  <a:srgbClr val="4D4D4D"/>
                </a:solidFill>
              </a:rPr>
              <a:t>Teilziele:</a:t>
            </a:r>
            <a:endParaRPr lang="de-DE" altLang="de-DE" sz="2000" dirty="0">
              <a:solidFill>
                <a:srgbClr val="4D4D4D"/>
              </a:solidFill>
            </a:endParaRPr>
          </a:p>
        </p:txBody>
      </p:sp>
      <p:sp>
        <p:nvSpPr>
          <p:cNvPr id="37895" name="Line 8"/>
          <p:cNvSpPr>
            <a:spLocks noChangeShapeType="1"/>
          </p:cNvSpPr>
          <p:nvPr/>
        </p:nvSpPr>
        <p:spPr bwMode="auto">
          <a:xfrm>
            <a:off x="7298883" y="6308725"/>
            <a:ext cx="1834980" cy="0"/>
          </a:xfrm>
          <a:prstGeom prst="line">
            <a:avLst/>
          </a:prstGeom>
          <a:noFill/>
          <a:ln w="381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Tree>
    <p:extLst>
      <p:ext uri="{BB962C8B-B14F-4D97-AF65-F5344CB8AC3E}">
        <p14:creationId xmlns:p14="http://schemas.microsoft.com/office/powerpoint/2010/main" val="1992963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8404">
                                            <p:txEl>
                                              <p:pRg st="0" end="0"/>
                                            </p:txEl>
                                          </p:spTgt>
                                        </p:tgtEl>
                                        <p:attrNameLst>
                                          <p:attrName>style.visibility</p:attrName>
                                        </p:attrNameLst>
                                      </p:cBhvr>
                                      <p:to>
                                        <p:strVal val="visible"/>
                                      </p:to>
                                    </p:set>
                                    <p:animEffect transition="in" filter="wipe(left)">
                                      <p:cBhvr>
                                        <p:cTn id="7" dur="500"/>
                                        <p:tgtEl>
                                          <p:spTgt spid="35840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58404">
                                            <p:txEl>
                                              <p:pRg st="1" end="1"/>
                                            </p:txEl>
                                          </p:spTgt>
                                        </p:tgtEl>
                                        <p:attrNameLst>
                                          <p:attrName>style.visibility</p:attrName>
                                        </p:attrNameLst>
                                      </p:cBhvr>
                                      <p:to>
                                        <p:strVal val="visible"/>
                                      </p:to>
                                    </p:set>
                                    <p:animEffect transition="in" filter="wipe(left)">
                                      <p:cBhvr>
                                        <p:cTn id="10" dur="500"/>
                                        <p:tgtEl>
                                          <p:spTgt spid="35840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58404">
                                            <p:txEl>
                                              <p:pRg st="3" end="3"/>
                                            </p:txEl>
                                          </p:spTgt>
                                        </p:tgtEl>
                                        <p:attrNameLst>
                                          <p:attrName>style.visibility</p:attrName>
                                        </p:attrNameLst>
                                      </p:cBhvr>
                                      <p:to>
                                        <p:strVal val="visible"/>
                                      </p:to>
                                    </p:set>
                                    <p:animEffect transition="in" filter="wipe(left)">
                                      <p:cBhvr>
                                        <p:cTn id="15" dur="500"/>
                                        <p:tgtEl>
                                          <p:spTgt spid="358404">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58404">
                                            <p:txEl>
                                              <p:pRg st="4" end="4"/>
                                            </p:txEl>
                                          </p:spTgt>
                                        </p:tgtEl>
                                        <p:attrNameLst>
                                          <p:attrName>style.visibility</p:attrName>
                                        </p:attrNameLst>
                                      </p:cBhvr>
                                      <p:to>
                                        <p:strVal val="visible"/>
                                      </p:to>
                                    </p:set>
                                    <p:animEffect transition="in" filter="wipe(left)">
                                      <p:cBhvr>
                                        <p:cTn id="18" dur="500"/>
                                        <p:tgtEl>
                                          <p:spTgt spid="358404">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58404">
                                            <p:txEl>
                                              <p:pRg st="5" end="5"/>
                                            </p:txEl>
                                          </p:spTgt>
                                        </p:tgtEl>
                                        <p:attrNameLst>
                                          <p:attrName>style.visibility</p:attrName>
                                        </p:attrNameLst>
                                      </p:cBhvr>
                                      <p:to>
                                        <p:strVal val="visible"/>
                                      </p:to>
                                    </p:set>
                                    <p:animEffect transition="in" filter="wipe(left)">
                                      <p:cBhvr>
                                        <p:cTn id="21" dur="500"/>
                                        <p:tgtEl>
                                          <p:spTgt spid="3584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äsentationsvorlage_standard_2015">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_Präsentation_StandardVorlage_2014">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Präsentationsvorlage_standard_2015</Template>
  <TotalTime>0</TotalTime>
  <Words>1843</Words>
  <Application>Microsoft Office PowerPoint</Application>
  <PresentationFormat>Benutzerdefiniert</PresentationFormat>
  <Paragraphs>165</Paragraphs>
  <Slides>24</Slides>
  <Notes>15</Notes>
  <HiddenSlides>0</HiddenSlides>
  <MMClips>0</MMClips>
  <ScaleCrop>false</ScaleCrop>
  <HeadingPairs>
    <vt:vector size="4" baseType="variant">
      <vt:variant>
        <vt:lpstr>Design</vt:lpstr>
      </vt:variant>
      <vt:variant>
        <vt:i4>2</vt:i4>
      </vt:variant>
      <vt:variant>
        <vt:lpstr>Folientitel</vt:lpstr>
      </vt:variant>
      <vt:variant>
        <vt:i4>24</vt:i4>
      </vt:variant>
    </vt:vector>
  </HeadingPairs>
  <TitlesOfParts>
    <vt:vector size="26" baseType="lpstr">
      <vt:lpstr>Präsentationsvorlage_standard_2015</vt:lpstr>
      <vt:lpstr>FA_Präsentation_StandardVorlage_2014</vt:lpstr>
      <vt:lpstr>PowerPoint-Präsentation</vt:lpstr>
      <vt:lpstr>Ablauf </vt:lpstr>
      <vt:lpstr>Rückblick „Ziel im Visier“</vt:lpstr>
      <vt:lpstr>PowerPoint-Präsentation</vt:lpstr>
      <vt:lpstr>PowerPoint-Präsentation</vt:lpstr>
      <vt:lpstr>Rückblick „Ziel im Visier“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Zukunft „Ziel im Visier“</vt:lpstr>
      <vt:lpstr>Zukunft „Ziel im Visier“</vt:lpstr>
      <vt:lpstr>PowerPoint-Präsentation</vt:lpstr>
      <vt:lpstr>Zukunft „Ziel im Visier“</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Niclas Bruns</dc:creator>
  <cp:lastModifiedBy>Robert Garmeister</cp:lastModifiedBy>
  <cp:revision>63</cp:revision>
  <cp:lastPrinted>2015-03-06T10:13:54Z</cp:lastPrinted>
  <dcterms:created xsi:type="dcterms:W3CDTF">2015-02-20T12:11:09Z</dcterms:created>
  <dcterms:modified xsi:type="dcterms:W3CDTF">2015-03-18T07:22:58Z</dcterms:modified>
</cp:coreProperties>
</file>